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</p:sldMasterIdLst>
  <p:notesMasterIdLst>
    <p:notesMasterId r:id="rId39"/>
  </p:notesMasterIdLst>
  <p:handoutMasterIdLst>
    <p:handoutMasterId r:id="rId40"/>
  </p:handoutMasterIdLst>
  <p:sldIdLst>
    <p:sldId id="376" r:id="rId2"/>
    <p:sldId id="352" r:id="rId3"/>
    <p:sldId id="388" r:id="rId4"/>
    <p:sldId id="277" r:id="rId5"/>
    <p:sldId id="379" r:id="rId6"/>
    <p:sldId id="329" r:id="rId7"/>
    <p:sldId id="377" r:id="rId8"/>
    <p:sldId id="378" r:id="rId9"/>
    <p:sldId id="330" r:id="rId10"/>
    <p:sldId id="346" r:id="rId11"/>
    <p:sldId id="340" r:id="rId12"/>
    <p:sldId id="380" r:id="rId13"/>
    <p:sldId id="347" r:id="rId14"/>
    <p:sldId id="331" r:id="rId15"/>
    <p:sldId id="348" r:id="rId16"/>
    <p:sldId id="349" r:id="rId17"/>
    <p:sldId id="350" r:id="rId18"/>
    <p:sldId id="357" r:id="rId19"/>
    <p:sldId id="358" r:id="rId20"/>
    <p:sldId id="382" r:id="rId21"/>
    <p:sldId id="363" r:id="rId22"/>
    <p:sldId id="383" r:id="rId23"/>
    <p:sldId id="364" r:id="rId24"/>
    <p:sldId id="384" r:id="rId25"/>
    <p:sldId id="365" r:id="rId26"/>
    <p:sldId id="385" r:id="rId27"/>
    <p:sldId id="360" r:id="rId28"/>
    <p:sldId id="361" r:id="rId29"/>
    <p:sldId id="386" r:id="rId30"/>
    <p:sldId id="362" r:id="rId31"/>
    <p:sldId id="321" r:id="rId32"/>
    <p:sldId id="369" r:id="rId33"/>
    <p:sldId id="368" r:id="rId34"/>
    <p:sldId id="372" r:id="rId35"/>
    <p:sldId id="373" r:id="rId36"/>
    <p:sldId id="389" r:id="rId37"/>
    <p:sldId id="38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419"/>
    <a:srgbClr val="6CB255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07" autoAdjust="0"/>
    <p:restoredTop sz="92456" autoAdjust="0"/>
  </p:normalViewPr>
  <p:slideViewPr>
    <p:cSldViewPr snapToGrid="0" snapToObject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3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A556F-39F3-4C36-B146-4C505BF0474B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2F6F7-8EA3-4C7F-AA05-4816BB10A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5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659DE6D-5FEB-4497-90C9-9F4CDB95704F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305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295A529-CDB3-4E83-82AF-8DB6B61A6E03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560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DB54BC9-B8A1-4207-94D6-07A3F8CF0CC6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236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452B259-BCD0-4FDE-A0B0-3B46158852A0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972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C61F9CD-5753-426C-A8F9-B57DA2E5AD3E}" type="slidenum">
              <a:rPr lang="en-US" altLang="en-US"/>
              <a:pPr eaLnBrk="1" hangingPunct="1"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06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February 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7048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February 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5544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February 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5157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03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15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9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63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34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722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February 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107619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6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1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February 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February 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328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February 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8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 smtClean="0"/>
              <a:t>College Physics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7" y="2517425"/>
            <a:ext cx="2010683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February 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0900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February 2,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522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February 2,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1186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February 2,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0427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EEF-74F3-4E59-86FC-BD06E2703EF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22D1-BDDE-420F-AA50-465992583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1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February 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7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February 2,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564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February 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9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40" r:id="rId14"/>
    <p:sldLayoutId id="2147483941" r:id="rId15"/>
    <p:sldLayoutId id="2147483942" r:id="rId16"/>
    <p:sldLayoutId id="2147483946" r:id="rId17"/>
    <p:sldLayoutId id="2147483916" r:id="rId18"/>
    <p:sldLayoutId id="2147483920" r:id="rId19"/>
    <p:sldLayoutId id="2147483913" r:id="rId20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nx.org/contents/185cbf87-c72e-48f5-b51e-f14f21b5eabd@10.61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srH050wnIA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VCjdNxJre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inary_Fission_2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creativecommons.org/publicdomain/mark/1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Chapter 10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Cell Division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2401"/>
            <a:ext cx="7315200" cy="1655762"/>
          </a:xfrm>
        </p:spPr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Biology for Health Sciences</a:t>
            </a: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BSC 1020</a:t>
            </a: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Dr. Capers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86" y="782035"/>
            <a:ext cx="2539682" cy="203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Placeholder 3" descr="Figure_10_00_02abc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2" r="67524" b="-1001"/>
          <a:stretch/>
        </p:blipFill>
        <p:spPr>
          <a:xfrm>
            <a:off x="936333" y="3154109"/>
            <a:ext cx="3625384" cy="287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36333" y="606611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4"/>
              </a:rPr>
              <a:t>http://cnx.org/contents/185cbf87-c72e-48f5-b51e-f14f21b5eabd@10.61</a:t>
            </a:r>
            <a:endParaRPr lang="en-US" sz="800" dirty="0"/>
          </a:p>
        </p:txBody>
      </p:sp>
      <p:sp>
        <p:nvSpPr>
          <p:cNvPr id="7" name="Footer Placeholder 5"/>
          <p:cNvSpPr>
            <a:spLocks noGrp="1"/>
          </p:cNvSpPr>
          <p:nvPr/>
        </p:nvSpPr>
        <p:spPr>
          <a:xfrm>
            <a:off x="936333" y="6316273"/>
            <a:ext cx="7142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latin typeface="Comic Sans MS" panose="030F0702030302020204" pitchFamily="66" charset="0"/>
              </a:rPr>
              <a:t>OpenStax</a:t>
            </a:r>
            <a:r>
              <a:rPr lang="en-US" sz="1600" dirty="0" smtClean="0">
                <a:latin typeface="Comic Sans MS" panose="030F0702030302020204" pitchFamily="66" charset="0"/>
              </a:rPr>
              <a:t> Biology - https://openstax.org/details/books/biology, 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PowerPoint made by Dr. Capers - www.jcapers-irsc.weebly.com </a:t>
            </a:r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05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Human chromosomes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573771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itchFamily="34" charset="-128"/>
              </a:rPr>
              <a:t>Particular array of chromosomes in an individual organism is called </a:t>
            </a: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karyotype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itchFamily="34" charset="-128"/>
              </a:rPr>
              <a:t>.</a:t>
            </a:r>
          </a:p>
          <a:p>
            <a:pPr>
              <a:defRPr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itchFamily="34" charset="-128"/>
              </a:rPr>
              <a:t>Humans are </a:t>
            </a: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diploid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itchFamily="34" charset="-128"/>
              </a:rPr>
              <a:t> (</a:t>
            </a:r>
            <a:r>
              <a:rPr lang="en-US" altLang="en-US" sz="2800" i="1" dirty="0" smtClean="0">
                <a:latin typeface="Comic Sans MS" panose="030F0702030302020204" pitchFamily="66" charset="0"/>
                <a:ea typeface="ＭＳ Ｐゴシック" pitchFamily="34" charset="-128"/>
              </a:rPr>
              <a:t>2n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itchFamily="34" charset="-128"/>
              </a:rPr>
              <a:t>)</a:t>
            </a:r>
          </a:p>
          <a:p>
            <a:pPr lvl="1"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2 complete sets of chromosomes</a:t>
            </a:r>
          </a:p>
          <a:p>
            <a:pPr lvl="1"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46 total chromosomes (all of our cells have 46 chromosomes)</a:t>
            </a:r>
          </a:p>
          <a:p>
            <a:pPr lvl="1">
              <a:defRPr/>
            </a:pPr>
            <a:r>
              <a:rPr lang="en-US" altLang="en-US" sz="2500" b="1" dirty="0" smtClean="0">
                <a:latin typeface="Comic Sans MS" panose="030F0702030302020204" pitchFamily="66" charset="0"/>
                <a:ea typeface="ＭＳ Ｐゴシック" pitchFamily="34" charset="-128"/>
              </a:rPr>
              <a:t>Except gametes (egg and sperm)</a:t>
            </a:r>
          </a:p>
          <a:p>
            <a:pPr lvl="3">
              <a:defRPr/>
            </a:pPr>
            <a:r>
              <a:rPr lang="en-US" altLang="en-US" sz="2050" b="1" dirty="0" smtClean="0">
                <a:latin typeface="Comic Sans MS" panose="030F0702030302020204" pitchFamily="66" charset="0"/>
                <a:ea typeface="ＭＳ Ｐゴシック" pitchFamily="34" charset="-128"/>
              </a:rPr>
              <a:t>Haploid (</a:t>
            </a:r>
            <a:r>
              <a:rPr lang="en-US" altLang="en-US" sz="2050" b="1" i="1" dirty="0" smtClean="0">
                <a:latin typeface="Comic Sans MS" panose="030F0702030302020204" pitchFamily="66" charset="0"/>
                <a:ea typeface="ＭＳ Ｐゴシック" pitchFamily="34" charset="-128"/>
              </a:rPr>
              <a:t>n</a:t>
            </a:r>
            <a:r>
              <a:rPr lang="en-US" altLang="en-US" sz="2050" b="1" dirty="0" smtClean="0">
                <a:latin typeface="Comic Sans MS" panose="030F0702030302020204" pitchFamily="66" charset="0"/>
                <a:ea typeface="ＭＳ Ｐゴシック" pitchFamily="34" charset="-128"/>
              </a:rPr>
              <a:t>): </a:t>
            </a:r>
            <a:r>
              <a:rPr lang="en-US" altLang="en-US" sz="2050" dirty="0" smtClean="0">
                <a:latin typeface="Comic Sans MS" panose="030F0702030302020204" pitchFamily="66" charset="0"/>
                <a:ea typeface="ＭＳ Ｐゴシック" pitchFamily="34" charset="-128"/>
              </a:rPr>
              <a:t>1 set of chromosomes</a:t>
            </a:r>
          </a:p>
          <a:p>
            <a:pPr marL="457200" lvl="1" indent="0">
              <a:buFontTx/>
              <a:buNone/>
              <a:defRPr/>
            </a:pPr>
            <a:endParaRPr lang="en-US" altLang="en-US" sz="2400" dirty="0" smtClean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>
              <a:defRPr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itchFamily="34" charset="-128"/>
              </a:rPr>
              <a:t>Pairs of chromosomes are </a:t>
            </a: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homologous</a:t>
            </a:r>
          </a:p>
          <a:p>
            <a:pPr lvl="1"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Have the same genes, just might have different versions (alleles) of that gene</a:t>
            </a:r>
          </a:p>
          <a:p>
            <a:pPr lvl="1"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Example: the two chromosome #3’s are homologous, or the two chromosome #18’s are homologous</a:t>
            </a:r>
          </a:p>
        </p:txBody>
      </p:sp>
    </p:spTree>
    <p:extLst>
      <p:ext uri="{BB962C8B-B14F-4D97-AF65-F5344CB8AC3E}">
        <p14:creationId xmlns:p14="http://schemas.microsoft.com/office/powerpoint/2010/main" val="296830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>
          <a:xfrm>
            <a:off x="281479" y="152400"/>
            <a:ext cx="7761514" cy="808038"/>
          </a:xfrm>
        </p:spPr>
        <p:txBody>
          <a:bodyPr>
            <a:normAutofit/>
          </a:bodyPr>
          <a:lstStyle/>
          <a:p>
            <a:r>
              <a:rPr lang="en-US" altLang="en-US" sz="32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Chromosomes Composition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Over 2 meters of DNA inside just one human nucleus.</a:t>
            </a:r>
          </a:p>
          <a:p>
            <a:pPr marL="1143000" lvl="2" indent="-457200"/>
            <a:r>
              <a:rPr lang="en-US" altLang="en-US" sz="2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When the cell is being a cell, the DNA is not condensed</a:t>
            </a:r>
          </a:p>
          <a:p>
            <a:pPr marL="1143000" lvl="2" indent="-457200"/>
            <a:r>
              <a:rPr lang="en-US" altLang="en-US" sz="2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When the cell is getting ready to divide, it will condense (making chromosomes visible under the light microscope)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Chromosomes are composed of </a:t>
            </a:r>
            <a:r>
              <a:rPr lang="en-US" altLang="en-US" sz="28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chromatin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– complex of DNA and protein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One typical human chromosome 140 million nucleotides long</a:t>
            </a:r>
          </a:p>
          <a:p>
            <a:pPr marL="0" indent="0" eaLnBrk="1" hangingPunct="1">
              <a:buNone/>
            </a:pPr>
            <a:endParaRPr lang="en-US" altLang="en-US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901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igure_10_01_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63" r="-20463"/>
          <a:stretch>
            <a:fillRect/>
          </a:stretch>
        </p:blipFill>
        <p:spPr>
          <a:xfrm>
            <a:off x="1471402" y="354181"/>
            <a:ext cx="5299788" cy="6057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5800" y="6442502"/>
            <a:ext cx="48077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 panose="030F0702030302020204" pitchFamily="66" charset="0"/>
              </a:rPr>
              <a:t>Download for free at </a:t>
            </a:r>
            <a:r>
              <a:rPr lang="en-US" sz="800" u="sng" dirty="0">
                <a:latin typeface="Comic Sans MS" panose="030F0702030302020204" pitchFamily="66" charset="0"/>
                <a:hlinkClick r:id="rId3"/>
              </a:rPr>
              <a:t>http://cnx.org/contents/185cbf87-c72e-48f5-b51e-f14f21b5eabd@10.61</a:t>
            </a:r>
            <a:endParaRPr lang="en-US" sz="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09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81479" y="960438"/>
            <a:ext cx="8636184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b="1" i="1" dirty="0" smtClean="0">
                <a:latin typeface="Comic Sans MS" panose="030F0702030302020204" pitchFamily="66" charset="0"/>
                <a:ea typeface="ＭＳ Ｐゴシック" pitchFamily="34" charset="-128"/>
              </a:rPr>
              <a:t>Before</a:t>
            </a:r>
            <a:r>
              <a:rPr lang="en-US" altLang="en-US" sz="1800" b="1" dirty="0" smtClean="0">
                <a:latin typeface="Comic Sans MS" panose="030F0702030302020204" pitchFamily="66" charset="0"/>
                <a:ea typeface="ＭＳ Ｐゴシック" pitchFamily="34" charset="-128"/>
              </a:rPr>
              <a:t> replication</a:t>
            </a:r>
            <a:r>
              <a:rPr lang="en-US" altLang="en-US" sz="1800" dirty="0">
                <a:latin typeface="Comic Sans MS" panose="030F0702030302020204" pitchFamily="66" charset="0"/>
                <a:ea typeface="ＭＳ Ｐゴシック" pitchFamily="34" charset="-128"/>
              </a:rPr>
              <a:t>:</a:t>
            </a:r>
            <a:r>
              <a:rPr lang="en-US" altLang="en-US" sz="1800" dirty="0" smtClean="0">
                <a:latin typeface="Comic Sans MS" panose="030F0702030302020204" pitchFamily="66" charset="0"/>
                <a:ea typeface="ＭＳ Ｐゴシック" pitchFamily="34" charset="-128"/>
              </a:rPr>
              <a:t> each chromosome composed of a </a:t>
            </a:r>
            <a:r>
              <a:rPr lang="en-US" altLang="en-US" sz="1800" b="1" i="1" dirty="0" smtClean="0">
                <a:latin typeface="Comic Sans MS" panose="030F0702030302020204" pitchFamily="66" charset="0"/>
                <a:ea typeface="ＭＳ Ｐゴシック" pitchFamily="34" charset="-128"/>
              </a:rPr>
              <a:t>single</a:t>
            </a:r>
            <a:r>
              <a:rPr lang="en-US" altLang="en-US" sz="1800" dirty="0" smtClean="0">
                <a:latin typeface="Comic Sans MS" panose="030F0702030302020204" pitchFamily="66" charset="0"/>
                <a:ea typeface="ＭＳ Ｐゴシック" pitchFamily="34" charset="-128"/>
              </a:rPr>
              <a:t> DNA molecule</a:t>
            </a:r>
          </a:p>
          <a:p>
            <a:pPr lvl="2">
              <a:defRPr/>
            </a:pPr>
            <a:r>
              <a:rPr lang="en-US" altLang="en-US" sz="1800" dirty="0" smtClean="0">
                <a:latin typeface="Comic Sans MS" panose="030F0702030302020204" pitchFamily="66" charset="0"/>
                <a:ea typeface="ＭＳ Ｐゴシック" pitchFamily="34" charset="-128"/>
              </a:rPr>
              <a:t>DNA must make a copy of itself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1800" dirty="0" smtClean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b="1" i="1" dirty="0" smtClean="0">
                <a:latin typeface="Comic Sans MS" panose="030F0702030302020204" pitchFamily="66" charset="0"/>
                <a:ea typeface="ＭＳ Ｐゴシック" pitchFamily="34" charset="-128"/>
              </a:rPr>
              <a:t>After</a:t>
            </a:r>
            <a:r>
              <a:rPr lang="en-US" altLang="en-US" sz="1800" b="1" dirty="0" smtClean="0">
                <a:latin typeface="Comic Sans MS" panose="030F0702030302020204" pitchFamily="66" charset="0"/>
                <a:ea typeface="ＭＳ Ｐゴシック" pitchFamily="34" charset="-128"/>
              </a:rPr>
              <a:t> replication</a:t>
            </a:r>
            <a:r>
              <a:rPr lang="en-US" altLang="en-US" sz="1800" dirty="0" smtClean="0">
                <a:latin typeface="Comic Sans MS" panose="030F0702030302020204" pitchFamily="66" charset="0"/>
                <a:ea typeface="ＭＳ Ｐゴシック" pitchFamily="34" charset="-128"/>
              </a:rPr>
              <a:t>: each chromosome composed of </a:t>
            </a:r>
            <a:r>
              <a:rPr lang="en-US" altLang="en-US" sz="1800" b="1" i="1" dirty="0" smtClean="0">
                <a:latin typeface="Comic Sans MS" panose="030F0702030302020204" pitchFamily="66" charset="0"/>
                <a:ea typeface="ＭＳ Ｐゴシック" pitchFamily="34" charset="-128"/>
              </a:rPr>
              <a:t>2 identical </a:t>
            </a:r>
            <a:r>
              <a:rPr lang="en-US" altLang="en-US" sz="1800" dirty="0" smtClean="0">
                <a:latin typeface="Comic Sans MS" panose="030F0702030302020204" pitchFamily="66" charset="0"/>
                <a:ea typeface="ＭＳ Ｐゴシック" pitchFamily="34" charset="-128"/>
              </a:rPr>
              <a:t>DNA molecules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Comic Sans MS" panose="030F0702030302020204" pitchFamily="66" charset="0"/>
                <a:ea typeface="ＭＳ Ｐゴシック" pitchFamily="34" charset="-128"/>
              </a:rPr>
              <a:t>Held together by </a:t>
            </a:r>
            <a:r>
              <a:rPr lang="en-US" altLang="en-US" b="1" dirty="0" err="1" smtClean="0">
                <a:latin typeface="Comic Sans MS" panose="030F0702030302020204" pitchFamily="66" charset="0"/>
                <a:ea typeface="ＭＳ Ｐゴシック" pitchFamily="34" charset="-128"/>
              </a:rPr>
              <a:t>cohesin</a:t>
            </a:r>
            <a:r>
              <a:rPr lang="en-US" altLang="en-US" b="1" dirty="0" smtClean="0">
                <a:latin typeface="Comic Sans MS" panose="030F0702030302020204" pitchFamily="66" charset="0"/>
                <a:ea typeface="ＭＳ Ｐゴシック" pitchFamily="34" charset="-128"/>
              </a:rPr>
              <a:t> proteins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Comic Sans MS" panose="030F0702030302020204" pitchFamily="66" charset="0"/>
                <a:ea typeface="ＭＳ Ｐゴシック" pitchFamily="34" charset="-128"/>
              </a:rPr>
              <a:t>Visible as 2 strands held together as chromosome becomes more condensed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Comic Sans MS" panose="030F0702030302020204" pitchFamily="66" charset="0"/>
                <a:ea typeface="ＭＳ Ｐゴシック" pitchFamily="34" charset="-128"/>
              </a:rPr>
              <a:t>One chromosome composed of 2 </a:t>
            </a:r>
            <a:r>
              <a:rPr lang="en-US" altLang="en-US" b="1" dirty="0" smtClean="0">
                <a:latin typeface="Comic Sans MS" panose="030F0702030302020204" pitchFamily="66" charset="0"/>
                <a:ea typeface="ＭＳ Ｐゴシック" pitchFamily="34" charset="-128"/>
              </a:rPr>
              <a:t>sister chromatids </a:t>
            </a:r>
            <a:r>
              <a:rPr lang="en-US" altLang="en-US" dirty="0" smtClean="0">
                <a:latin typeface="Comic Sans MS" panose="030F0702030302020204" pitchFamily="66" charset="0"/>
                <a:ea typeface="ＭＳ Ｐゴシック" pitchFamily="34" charset="-128"/>
              </a:rPr>
              <a:t>joined at </a:t>
            </a:r>
            <a:r>
              <a:rPr lang="en-US" altLang="en-US" b="1" dirty="0" smtClean="0">
                <a:latin typeface="Comic Sans MS" panose="030F0702030302020204" pitchFamily="66" charset="0"/>
                <a:ea typeface="ＭＳ Ｐゴシック" pitchFamily="34" charset="-128"/>
              </a:rPr>
              <a:t>centromere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81479" y="152400"/>
            <a:ext cx="7761514" cy="808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Chromosomes replication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2157"/>
          <a:stretch/>
        </p:blipFill>
        <p:spPr>
          <a:xfrm>
            <a:off x="1899469" y="3442927"/>
            <a:ext cx="5400203" cy="328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869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T</a:t>
            </a:r>
            <a:r>
              <a:rPr lang="en-US" sz="3200" dirty="0" smtClean="0">
                <a:latin typeface="Comic Sans MS" panose="030F0702030302020204" pitchFamily="66" charset="0"/>
              </a:rPr>
              <a:t>he cell cycle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638709"/>
            <a:ext cx="8472196" cy="1836736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1600" dirty="0">
                <a:latin typeface="Comic Sans MS" panose="030F0702030302020204" pitchFamily="66" charset="0"/>
              </a:rPr>
              <a:t>The cell cycle consists of </a:t>
            </a:r>
            <a:r>
              <a:rPr lang="en-US" sz="1600" dirty="0" smtClean="0">
                <a:latin typeface="Comic Sans MS" panose="030F0702030302020204" pitchFamily="66" charset="0"/>
              </a:rPr>
              <a:t>2 stages: interphase </a:t>
            </a:r>
            <a:r>
              <a:rPr lang="en-US" sz="1600" dirty="0">
                <a:latin typeface="Comic Sans MS" panose="030F0702030302020204" pitchFamily="66" charset="0"/>
              </a:rPr>
              <a:t>and the mitotic phase. 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During </a:t>
            </a:r>
            <a:r>
              <a:rPr lang="en-US" sz="1600" dirty="0">
                <a:latin typeface="Comic Sans MS" panose="030F0702030302020204" pitchFamily="66" charset="0"/>
              </a:rPr>
              <a:t>interphase, the </a:t>
            </a:r>
            <a:r>
              <a:rPr lang="en-US" sz="1600" dirty="0" smtClean="0">
                <a:latin typeface="Comic Sans MS" panose="030F0702030302020204" pitchFamily="66" charset="0"/>
              </a:rPr>
              <a:t>cell grows </a:t>
            </a:r>
            <a:r>
              <a:rPr lang="en-US" sz="1600" dirty="0">
                <a:latin typeface="Comic Sans MS" panose="030F0702030302020204" pitchFamily="66" charset="0"/>
              </a:rPr>
              <a:t>and the nuclear DNA is duplicated. 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Interphase </a:t>
            </a:r>
            <a:r>
              <a:rPr lang="en-US" sz="1600" dirty="0">
                <a:latin typeface="Comic Sans MS" panose="030F0702030302020204" pitchFamily="66" charset="0"/>
              </a:rPr>
              <a:t>is followed by the mitotic phase. 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During the mitotic </a:t>
            </a:r>
            <a:r>
              <a:rPr lang="en-US" sz="1600" dirty="0">
                <a:latin typeface="Comic Sans MS" panose="030F0702030302020204" pitchFamily="66" charset="0"/>
              </a:rPr>
              <a:t>phase, the duplicated chromosomes are segregated and distributed into daughter nuclei. 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The cytoplasm </a:t>
            </a:r>
            <a:r>
              <a:rPr lang="en-US" sz="1600" dirty="0">
                <a:latin typeface="Comic Sans MS" panose="030F0702030302020204" pitchFamily="66" charset="0"/>
              </a:rPr>
              <a:t>is usually divided as well, resulting in two daughter cells.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826" y="241327"/>
            <a:ext cx="4159937" cy="4101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1939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83298"/>
          </a:xfrm>
        </p:spPr>
        <p:txBody>
          <a:bodyPr>
            <a:normAutofit/>
          </a:bodyPr>
          <a:lstStyle/>
          <a:p>
            <a:r>
              <a:rPr lang="en-US" altLang="en-US" sz="36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Eukaryotic Cell Division</a:t>
            </a:r>
          </a:p>
        </p:txBody>
      </p:sp>
      <p:sp>
        <p:nvSpPr>
          <p:cNvPr id="24578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337372"/>
            <a:ext cx="8305800" cy="4858139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3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The </a:t>
            </a:r>
            <a:r>
              <a:rPr lang="en-US" altLang="en-US" sz="32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eukaryotic</a:t>
            </a:r>
            <a:r>
              <a:rPr lang="en-US" altLang="en-US" sz="3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altLang="en-US" sz="32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cell cycle </a:t>
            </a:r>
            <a:r>
              <a:rPr lang="en-US" altLang="en-US" sz="3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has </a:t>
            </a:r>
            <a:r>
              <a:rPr lang="en-US" altLang="en-US" sz="32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two phases</a:t>
            </a:r>
            <a:r>
              <a:rPr lang="en-US" altLang="en-US" sz="3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: </a:t>
            </a:r>
          </a:p>
          <a:p>
            <a:pPr marL="0" indent="0">
              <a:lnSpc>
                <a:spcPct val="90000"/>
              </a:lnSpc>
              <a:spcBef>
                <a:spcPct val="60000"/>
              </a:spcBef>
              <a:buFontTx/>
              <a:buAutoNum type="arabicPeriod"/>
            </a:pPr>
            <a:r>
              <a:rPr lang="en-US" altLang="en-US" sz="24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Interphase (Between cell divisions)</a:t>
            </a:r>
          </a:p>
          <a:p>
            <a:pPr lvl="1"/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G</a:t>
            </a:r>
            <a:r>
              <a:rPr lang="en-US" altLang="en-US" sz="2400" baseline="-25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0</a:t>
            </a: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phase - Cell </a:t>
            </a:r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is being a cell</a:t>
            </a:r>
          </a:p>
          <a:p>
            <a:pPr lvl="3"/>
            <a:r>
              <a:rPr lang="en-US" altLang="en-US" sz="195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Cell nucleus is visible </a:t>
            </a:r>
            <a:endParaRPr lang="en-US" altLang="en-US" sz="195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Cell gets signal to divide – then begins G</a:t>
            </a:r>
            <a:r>
              <a:rPr lang="en-US" altLang="en-US" sz="2400" baseline="-25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1</a:t>
            </a: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, S and G</a:t>
            </a:r>
            <a:r>
              <a:rPr lang="en-US" altLang="en-US" sz="2400" baseline="-25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2</a:t>
            </a:r>
            <a:endParaRPr lang="en-US" altLang="en-US" sz="2400" baseline="-250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3"/>
            <a:r>
              <a:rPr lang="en-US" altLang="en-US" sz="195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Cell metabolic functions, including DNA replication, occur</a:t>
            </a:r>
          </a:p>
          <a:p>
            <a:pPr>
              <a:lnSpc>
                <a:spcPct val="90000"/>
              </a:lnSpc>
              <a:spcBef>
                <a:spcPct val="60000"/>
              </a:spcBef>
              <a:buFontTx/>
              <a:buAutoNum type="arabicPeriod"/>
            </a:pPr>
            <a:r>
              <a:rPr lang="en-US" altLang="en-US" sz="24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Mitosis/cytokinesis</a:t>
            </a:r>
            <a:r>
              <a:rPr lang="en-US" altLang="en-US" sz="2400" b="1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: </a:t>
            </a:r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eukaryotic nuclear division (mitosis) and cell division (cytokinesis</a:t>
            </a: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)</a:t>
            </a:r>
            <a:endParaRPr lang="en-US" altLang="en-US" sz="2400" b="1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7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2535"/>
            <a:ext cx="8229600" cy="883298"/>
          </a:xfrm>
        </p:spPr>
        <p:txBody>
          <a:bodyPr>
            <a:normAutofit/>
          </a:bodyPr>
          <a:lstStyle/>
          <a:p>
            <a:r>
              <a:rPr lang="en-US" altLang="en-US" sz="36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Eukaryotic Cell Division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b="1" dirty="0" smtClean="0">
                <a:latin typeface="Comic Sans MS" panose="030F0702030302020204" pitchFamily="66" charset="0"/>
              </a:rPr>
              <a:t>G</a:t>
            </a:r>
            <a:r>
              <a:rPr lang="en-US" sz="28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2800" b="1" dirty="0" smtClean="0">
                <a:latin typeface="Comic Sans MS" panose="030F0702030302020204" pitchFamily="66" charset="0"/>
              </a:rPr>
              <a:t> (gap phase 1)</a:t>
            </a:r>
          </a:p>
          <a:p>
            <a:pPr marL="914400" lvl="1" indent="-51435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Primary growth phase, longest phase 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b="1" dirty="0" smtClean="0">
                <a:latin typeface="Comic Sans MS" panose="030F0702030302020204" pitchFamily="66" charset="0"/>
              </a:rPr>
              <a:t>S (synthesis)</a:t>
            </a:r>
          </a:p>
          <a:p>
            <a:pPr marL="914400" lvl="1" indent="-51435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Replication of DNA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b="1" dirty="0" smtClean="0">
                <a:latin typeface="Comic Sans MS" panose="030F0702030302020204" pitchFamily="66" charset="0"/>
              </a:rPr>
              <a:t>G</a:t>
            </a:r>
            <a:r>
              <a:rPr lang="en-US" sz="28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2800" b="1" dirty="0" smtClean="0">
                <a:latin typeface="Comic Sans MS" panose="030F0702030302020204" pitchFamily="66" charset="0"/>
              </a:rPr>
              <a:t> (gap phase 2)</a:t>
            </a:r>
          </a:p>
          <a:p>
            <a:pPr marL="914400" lvl="1" indent="-51435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Organelles replicate, microtubules </a:t>
            </a:r>
          </a:p>
          <a:p>
            <a:pPr marL="40005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	organize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b="1" dirty="0" smtClean="0">
                <a:latin typeface="Comic Sans MS" panose="030F0702030302020204" pitchFamily="66" charset="0"/>
              </a:rPr>
              <a:t>M (mitosis) – Nuclear division</a:t>
            </a:r>
          </a:p>
          <a:p>
            <a:pPr marL="914400" lvl="1" indent="-51435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Subdivided into </a:t>
            </a:r>
            <a:r>
              <a:rPr lang="en-US" sz="2400" dirty="0" smtClean="0">
                <a:latin typeface="Comic Sans MS" panose="030F0702030302020204" pitchFamily="66" charset="0"/>
              </a:rPr>
              <a:t>4 </a:t>
            </a:r>
            <a:r>
              <a:rPr lang="en-US" sz="2400" dirty="0" smtClean="0">
                <a:latin typeface="Comic Sans MS" panose="030F0702030302020204" pitchFamily="66" charset="0"/>
              </a:rPr>
              <a:t>phases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b="1" dirty="0" smtClean="0">
                <a:latin typeface="Comic Sans MS" panose="030F0702030302020204" pitchFamily="66" charset="0"/>
              </a:rPr>
              <a:t>C (cytokinesis) – Cytoplasmic division</a:t>
            </a:r>
          </a:p>
          <a:p>
            <a:pPr marL="914400" lvl="1" indent="-51435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Separation of 2 new cells</a:t>
            </a:r>
          </a:p>
        </p:txBody>
      </p:sp>
      <p:sp>
        <p:nvSpPr>
          <p:cNvPr id="25604" name="AutoShape 4"/>
          <p:cNvSpPr>
            <a:spLocks/>
          </p:cNvSpPr>
          <p:nvPr/>
        </p:nvSpPr>
        <p:spPr bwMode="auto">
          <a:xfrm>
            <a:off x="6357938" y="1663700"/>
            <a:ext cx="381000" cy="2679700"/>
          </a:xfrm>
          <a:prstGeom prst="rightBrace">
            <a:avLst>
              <a:gd name="adj1" fmla="val 28329"/>
              <a:gd name="adj2" fmla="val 50000"/>
            </a:avLst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710363" y="2711450"/>
            <a:ext cx="23583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Interphase</a:t>
            </a:r>
          </a:p>
        </p:txBody>
      </p:sp>
    </p:spTree>
    <p:extLst>
      <p:ext uri="{BB962C8B-B14F-4D97-AF65-F5344CB8AC3E}">
        <p14:creationId xmlns:p14="http://schemas.microsoft.com/office/powerpoint/2010/main" val="2945239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6235"/>
            <a:ext cx="8294914" cy="80586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Duration of Cell Cycle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967"/>
            <a:ext cx="8382000" cy="4495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Most variation in the length of the cell cycle between organisms or cell types occurs in G</a:t>
            </a:r>
            <a:r>
              <a:rPr lang="en-US" altLang="en-US" sz="2800" baseline="-25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1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Cells often pause in G</a:t>
            </a:r>
            <a:r>
              <a:rPr lang="en-US" altLang="en-US" sz="2800" baseline="-25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1 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before DNA replication and enter a resting state called </a:t>
            </a:r>
            <a:r>
              <a:rPr lang="en-US" altLang="en-US" sz="28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G</a:t>
            </a:r>
            <a:r>
              <a:rPr lang="en-US" altLang="en-US" sz="2800" b="1" baseline="-25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0</a:t>
            </a:r>
            <a:endParaRPr lang="en-US" altLang="en-US" sz="2800" b="1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3"/>
            <a:r>
              <a:rPr lang="en-US" altLang="en-US" sz="235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Resting phase G</a:t>
            </a:r>
            <a:r>
              <a:rPr lang="en-US" altLang="en-US" sz="2350" b="1" baseline="-25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0</a:t>
            </a:r>
            <a:r>
              <a:rPr lang="en-US" altLang="en-US" sz="235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altLang="en-US" sz="235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– cells spend more or less time here before resuming cell division.</a:t>
            </a:r>
          </a:p>
          <a:p>
            <a:pPr lvl="5"/>
            <a:r>
              <a:rPr lang="en-US" altLang="en-US" sz="235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This is when a cell is being a cell</a:t>
            </a:r>
          </a:p>
          <a:p>
            <a:pPr lvl="5"/>
            <a:r>
              <a:rPr lang="en-US" altLang="en-US" sz="235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Can range from hours to decades depending on cell type</a:t>
            </a:r>
          </a:p>
          <a:p>
            <a:pPr lvl="5"/>
            <a:r>
              <a:rPr lang="en-US" altLang="en-US" sz="235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Nerve cells remain there </a:t>
            </a:r>
            <a:r>
              <a:rPr lang="en-US" altLang="en-US" sz="2350" b="1" i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permanently – that is why damage to nerve cells is permanent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Liver cells can resume G</a:t>
            </a:r>
            <a:r>
              <a:rPr lang="en-US" altLang="en-US" sz="2800" baseline="-25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1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phase in response to factors released during injury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8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7326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8300" y="1036638"/>
            <a:ext cx="7944427" cy="5513387"/>
          </a:xfrm>
        </p:spPr>
        <p:txBody>
          <a:bodyPr lIns="91440" tIns="45720" rIns="91440" bIns="45720">
            <a:noAutofit/>
          </a:bodyPr>
          <a:lstStyle/>
          <a:p>
            <a:pPr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omic Sans MS" panose="030F0702030302020204" pitchFamily="66" charset="0"/>
              </a:rPr>
              <a:t>Mitosis produces genetically-identical daughter nuclei</a:t>
            </a:r>
          </a:p>
          <a:p>
            <a:pPr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omic Sans MS" panose="030F0702030302020204" pitchFamily="66" charset="0"/>
              </a:rPr>
              <a:t>Mitosis is followed by cytokinesis which splits the two nuclei into two daughter cells</a:t>
            </a:r>
          </a:p>
          <a:p>
            <a:pPr indent="-342900" eaLnBrk="1" hangingPunct="1">
              <a:lnSpc>
                <a:spcPct val="90000"/>
              </a:lnSpc>
            </a:pPr>
            <a:endParaRPr lang="en-US" altLang="en-US" sz="2800" dirty="0" smtClean="0">
              <a:latin typeface="Comic Sans MS" panose="030F0702030302020204" pitchFamily="66" charset="0"/>
            </a:endParaRPr>
          </a:p>
          <a:p>
            <a:pPr lvl="2" indent="-342900"/>
            <a:r>
              <a:rPr lang="en-US" altLang="en-US" sz="2200" dirty="0" smtClean="0">
                <a:latin typeface="Comic Sans MS" panose="030F0702030302020204" pitchFamily="66" charset="0"/>
              </a:rPr>
              <a:t>4 main stages:</a:t>
            </a:r>
          </a:p>
          <a:p>
            <a:pPr marL="1428750" lvl="3" indent="-285750"/>
            <a:r>
              <a:rPr lang="en-US" altLang="en-US" sz="2350" dirty="0" smtClean="0">
                <a:latin typeface="Comic Sans MS" panose="030F0702030302020204" pitchFamily="66" charset="0"/>
              </a:rPr>
              <a:t>Prophase</a:t>
            </a:r>
          </a:p>
          <a:p>
            <a:pPr marL="1428750" lvl="3" indent="-285750"/>
            <a:r>
              <a:rPr lang="en-US" altLang="en-US" sz="2350" dirty="0" smtClean="0">
                <a:latin typeface="Comic Sans MS" panose="030F0702030302020204" pitchFamily="66" charset="0"/>
              </a:rPr>
              <a:t>Metaphase</a:t>
            </a:r>
          </a:p>
          <a:p>
            <a:pPr marL="1428750" lvl="3" indent="-285750"/>
            <a:r>
              <a:rPr lang="en-US" altLang="en-US" sz="2350" dirty="0" smtClean="0">
                <a:latin typeface="Comic Sans MS" panose="030F0702030302020204" pitchFamily="66" charset="0"/>
              </a:rPr>
              <a:t>Anaphase</a:t>
            </a:r>
          </a:p>
          <a:p>
            <a:pPr marL="1428750" lvl="3" indent="-285750"/>
            <a:r>
              <a:rPr lang="en-US" altLang="en-US" sz="2350" dirty="0" smtClean="0">
                <a:latin typeface="Comic Sans MS" panose="030F0702030302020204" pitchFamily="66" charset="0"/>
              </a:rPr>
              <a:t>Telophase</a:t>
            </a:r>
          </a:p>
        </p:txBody>
      </p:sp>
      <p:sp>
        <p:nvSpPr>
          <p:cNvPr id="4" name="Rectangle 4" descr="ServDisk_02:Johnson_IRDVD_TA:Johnson_MM:Johnson_PPT:Johnson_Lects:Sample_Design:Strip.png"/>
          <p:cNvSpPr txBox="1">
            <a:spLocks noChangeArrowheads="1"/>
          </p:cNvSpPr>
          <p:nvPr/>
        </p:nvSpPr>
        <p:spPr>
          <a:xfrm>
            <a:off x="257175" y="356319"/>
            <a:ext cx="8775700" cy="553998"/>
          </a:xfrm>
          <a:prstGeom prst="rect">
            <a:avLst/>
          </a:prstGeom>
        </p:spPr>
        <p:txBody>
          <a:bodyPr vert="horz" lIns="182880" tIns="91440" rIns="182880" bIns="9144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Cell Cycle - Mitosis</a:t>
            </a:r>
          </a:p>
        </p:txBody>
      </p:sp>
    </p:spTree>
    <p:extLst>
      <p:ext uri="{BB962C8B-B14F-4D97-AF65-F5344CB8AC3E}">
        <p14:creationId xmlns:p14="http://schemas.microsoft.com/office/powerpoint/2010/main" val="151155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 descr="ServDisk_02:Johnson_IRDVD_TA:Johnson_MM:Johnson_PPT:Johnson_Lects:Sample_Design:Strip.png"/>
          <p:cNvSpPr>
            <a:spLocks noGrp="1" noChangeArrowheads="1"/>
          </p:cNvSpPr>
          <p:nvPr>
            <p:ph type="title" idx="4294967295"/>
          </p:nvPr>
        </p:nvSpPr>
        <p:spPr>
          <a:xfrm>
            <a:off x="257175" y="311762"/>
            <a:ext cx="8775700" cy="641714"/>
          </a:xfrm>
        </p:spPr>
        <p:txBody>
          <a:bodyPr lIns="182880" tIns="91440" rIns="182880" bIns="91440">
            <a:spAutoFit/>
          </a:bodyPr>
          <a:lstStyle/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The Cell Cycle - Mitosis</a:t>
            </a:r>
          </a:p>
        </p:txBody>
      </p:sp>
      <p:sp>
        <p:nvSpPr>
          <p:cNvPr id="4" name="Text Box 188"/>
          <p:cNvSpPr txBox="1">
            <a:spLocks noChangeArrowheads="1"/>
          </p:cNvSpPr>
          <p:nvPr/>
        </p:nvSpPr>
        <p:spPr bwMode="auto">
          <a:xfrm>
            <a:off x="257175" y="1052513"/>
            <a:ext cx="8382972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>
            <a:spAutoFit/>
          </a:bodyPr>
          <a:lstStyle>
            <a:lvl1pPr marL="414338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71438" indent="0" eaLnBrk="1" hangingPunct="1">
              <a:spcBef>
                <a:spcPct val="0"/>
              </a:spcBef>
              <a:buNone/>
            </a:pPr>
            <a:r>
              <a:rPr lang="en-US" altLang="en-US" b="1" dirty="0" smtClean="0">
                <a:latin typeface="Comic Sans MS" panose="030F0702030302020204" pitchFamily="66" charset="0"/>
              </a:rPr>
              <a:t>Prophase:</a:t>
            </a:r>
          </a:p>
          <a:p>
            <a:pPr marL="71438" indent="0" eaLnBrk="1" hangingPunct="1">
              <a:spcBef>
                <a:spcPct val="0"/>
              </a:spcBef>
              <a:buNone/>
            </a:pPr>
            <a:endParaRPr lang="en-US" altLang="en-US" sz="2800" dirty="0" smtClean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 smtClean="0">
                <a:latin typeface="Comic Sans MS" panose="030F0702030302020204" pitchFamily="66" charset="0"/>
              </a:rPr>
              <a:t>Chromosomes </a:t>
            </a:r>
            <a:r>
              <a:rPr lang="en-US" altLang="en-US" sz="2800" dirty="0">
                <a:latin typeface="Comic Sans MS" panose="030F0702030302020204" pitchFamily="66" charset="0"/>
              </a:rPr>
              <a:t>condense and become </a:t>
            </a:r>
            <a:r>
              <a:rPr lang="en-US" altLang="en-US" sz="2800" b="1" dirty="0">
                <a:latin typeface="Comic Sans MS" panose="030F0702030302020204" pitchFamily="66" charset="0"/>
              </a:rPr>
              <a:t>visible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latin typeface="Comic Sans MS" panose="030F0702030302020204" pitchFamily="66" charset="0"/>
              </a:rPr>
              <a:t>Chromosomes appear as </a:t>
            </a:r>
            <a:r>
              <a:rPr lang="en-US" altLang="en-US" sz="2800" b="1" dirty="0">
                <a:latin typeface="Comic Sans MS" panose="030F0702030302020204" pitchFamily="66" charset="0"/>
              </a:rPr>
              <a:t>two sister chromatids </a:t>
            </a:r>
            <a:r>
              <a:rPr lang="en-US" altLang="en-US" sz="2800" dirty="0">
                <a:latin typeface="Comic Sans MS" panose="030F0702030302020204" pitchFamily="66" charset="0"/>
              </a:rPr>
              <a:t>held together at the </a:t>
            </a:r>
            <a:r>
              <a:rPr lang="en-US" altLang="en-US" sz="2800" b="1" dirty="0">
                <a:latin typeface="Comic Sans MS" panose="030F0702030302020204" pitchFamily="66" charset="0"/>
              </a:rPr>
              <a:t>centromere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Nuclear envelope </a:t>
            </a:r>
            <a:r>
              <a:rPr lang="en-US" altLang="en-US" sz="2800" b="1" i="1" dirty="0">
                <a:latin typeface="Comic Sans MS" panose="030F0702030302020204" pitchFamily="66" charset="0"/>
              </a:rPr>
              <a:t>breaks</a:t>
            </a:r>
            <a:r>
              <a:rPr lang="en-US" altLang="en-US" sz="2800" dirty="0">
                <a:latin typeface="Comic Sans MS" panose="030F0702030302020204" pitchFamily="66" charset="0"/>
              </a:rPr>
              <a:t> down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Mitotic spindle </a:t>
            </a:r>
            <a:r>
              <a:rPr lang="en-US" altLang="en-US" sz="2800" dirty="0">
                <a:latin typeface="Comic Sans MS" panose="030F0702030302020204" pitchFamily="66" charset="0"/>
              </a:rPr>
              <a:t>begins to form</a:t>
            </a:r>
          </a:p>
          <a:p>
            <a:pPr marL="71438" indent="0" eaLnBrk="1" hangingPunct="1">
              <a:spcBef>
                <a:spcPct val="0"/>
              </a:spcBef>
              <a:buNone/>
            </a:pPr>
            <a:endParaRPr lang="en-US" alt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36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22514" y="1578268"/>
            <a:ext cx="8062912" cy="3898802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cell is a basic unit of life.</a:t>
            </a:r>
          </a:p>
          <a:p>
            <a:pPr>
              <a:buClrTx/>
            </a:pP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All living organisms are composed of one of more cells. </a:t>
            </a:r>
          </a:p>
          <a:p>
            <a:pPr>
              <a:buClrTx/>
            </a:pP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Cells comes from pre-existing cells.</a:t>
            </a:r>
          </a:p>
          <a:p>
            <a:pPr>
              <a:buClrTx/>
            </a:pP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Cell division in unicellular organisms is for reproduction.</a:t>
            </a:r>
          </a:p>
          <a:p>
            <a:pPr>
              <a:buClrTx/>
            </a:pP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Cell division in multicellular organisms is for growth, development, regeneration, and repair.</a:t>
            </a:r>
            <a:endParaRPr lang="en-U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522514" y="423560"/>
            <a:ext cx="8062912" cy="6595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Cell division</a:t>
            </a:r>
            <a:endParaRPr lang="en-U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851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2" b="77045"/>
          <a:stretch/>
        </p:blipFill>
        <p:spPr>
          <a:xfrm>
            <a:off x="3098693" y="319968"/>
            <a:ext cx="2858762" cy="3107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82" y="3738234"/>
            <a:ext cx="3896868" cy="2821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236" y="3738234"/>
            <a:ext cx="3944216" cy="2812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8893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47788"/>
            <a:ext cx="8610600" cy="4184650"/>
          </a:xfrm>
        </p:spPr>
        <p:txBody>
          <a:bodyPr lIns="91440" tIns="45720" rIns="91440" bIns="45720">
            <a:normAutofit/>
          </a:bodyPr>
          <a:lstStyle/>
          <a:p>
            <a:pPr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 smtClean="0">
                <a:latin typeface="Comic Sans MS" panose="030F0702030302020204" pitchFamily="66" charset="0"/>
              </a:rPr>
              <a:t>Metaphase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: </a:t>
            </a:r>
          </a:p>
        </p:txBody>
      </p:sp>
      <p:sp>
        <p:nvSpPr>
          <p:cNvPr id="4" name="Rectangle 4" descr="ServDisk_02:Johnson_IRDVD_TA:Johnson_MM:Johnson_PPT:Johnson_Lects:Sample_Design:Strip.png"/>
          <p:cNvSpPr txBox="1">
            <a:spLocks noChangeArrowheads="1"/>
          </p:cNvSpPr>
          <p:nvPr/>
        </p:nvSpPr>
        <p:spPr>
          <a:xfrm>
            <a:off x="257175" y="356319"/>
            <a:ext cx="8775700" cy="553998"/>
          </a:xfrm>
          <a:prstGeom prst="rect">
            <a:avLst/>
          </a:prstGeom>
        </p:spPr>
        <p:txBody>
          <a:bodyPr vert="horz" lIns="182880" tIns="91440" rIns="182880" bIns="9144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Cell Cycle - Mitosis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35659" y="2203769"/>
            <a:ext cx="7019454" cy="30651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Alignment of chromosomes along </a:t>
            </a:r>
            <a:r>
              <a:rPr lang="en-US" altLang="en-US" sz="32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metaphase plate</a:t>
            </a:r>
          </a:p>
          <a:p>
            <a:pPr lvl="1">
              <a:buClrTx/>
            </a:pPr>
            <a:r>
              <a:rPr lang="en-US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Not an actual structure</a:t>
            </a:r>
          </a:p>
          <a:p>
            <a:pPr lvl="1">
              <a:buClrTx/>
            </a:pPr>
            <a:r>
              <a:rPr lang="en-US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Future axis of cell division</a:t>
            </a:r>
          </a:p>
        </p:txBody>
      </p:sp>
    </p:spTree>
    <p:extLst>
      <p:ext uri="{BB962C8B-B14F-4D97-AF65-F5344CB8AC3E}">
        <p14:creationId xmlns:p14="http://schemas.microsoft.com/office/powerpoint/2010/main" val="16136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8" r="49781" b="76485"/>
          <a:stretch/>
        </p:blipFill>
        <p:spPr>
          <a:xfrm>
            <a:off x="3200402" y="264548"/>
            <a:ext cx="2369126" cy="2581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78" y="3335415"/>
            <a:ext cx="3922287" cy="2923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945" y="3335415"/>
            <a:ext cx="3928290" cy="2923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0564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47788"/>
            <a:ext cx="8610600" cy="4184650"/>
          </a:xfrm>
        </p:spPr>
        <p:txBody>
          <a:bodyPr lIns="91440" tIns="45720" rIns="91440" bIns="45720">
            <a:normAutofit/>
          </a:bodyPr>
          <a:lstStyle/>
          <a:p>
            <a:pPr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b="1" dirty="0" smtClean="0">
                <a:latin typeface="Comic Sans MS" panose="030F0702030302020204" pitchFamily="66" charset="0"/>
              </a:rPr>
              <a:t>Anaphase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: </a:t>
            </a:r>
          </a:p>
        </p:txBody>
      </p:sp>
      <p:sp>
        <p:nvSpPr>
          <p:cNvPr id="4" name="Rectangle 4" descr="ServDisk_02:Johnson_IRDVD_TA:Johnson_MM:Johnson_PPT:Johnson_Lects:Sample_Design:Strip.png"/>
          <p:cNvSpPr txBox="1">
            <a:spLocks noChangeArrowheads="1"/>
          </p:cNvSpPr>
          <p:nvPr/>
        </p:nvSpPr>
        <p:spPr>
          <a:xfrm>
            <a:off x="257175" y="356319"/>
            <a:ext cx="8775700" cy="553998"/>
          </a:xfrm>
          <a:prstGeom prst="rect">
            <a:avLst/>
          </a:prstGeom>
        </p:spPr>
        <p:txBody>
          <a:bodyPr vert="horz" lIns="182880" tIns="91440" rIns="182880" bIns="9144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Cell Cycle - Mitosis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88472" y="2565803"/>
            <a:ext cx="745807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latin typeface="Comic Sans MS" panose="030F0702030302020204" pitchFamily="66" charset="0"/>
              </a:rPr>
              <a:t>Begins when centromeres split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latin typeface="Comic Sans MS" panose="030F0702030302020204" pitchFamily="66" charset="0"/>
              </a:rPr>
              <a:t>Removal of </a:t>
            </a:r>
            <a:r>
              <a:rPr lang="en-US" altLang="en-US" sz="2800" dirty="0" err="1">
                <a:latin typeface="Comic Sans MS" panose="030F0702030302020204" pitchFamily="66" charset="0"/>
              </a:rPr>
              <a:t>cohesin</a:t>
            </a:r>
            <a:r>
              <a:rPr lang="en-US" altLang="en-US" sz="2800" dirty="0">
                <a:latin typeface="Comic Sans MS" panose="030F0702030302020204" pitchFamily="66" charset="0"/>
              </a:rPr>
              <a:t> proteins from all chromosomes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u="sng" dirty="0">
                <a:latin typeface="Comic Sans MS" panose="030F0702030302020204" pitchFamily="66" charset="0"/>
              </a:rPr>
              <a:t>Sister chromatids</a:t>
            </a:r>
            <a:r>
              <a:rPr lang="en-US" altLang="en-US" sz="2800" b="1" dirty="0">
                <a:latin typeface="Comic Sans MS" panose="030F0702030302020204" pitchFamily="66" charset="0"/>
              </a:rPr>
              <a:t> </a:t>
            </a:r>
            <a:r>
              <a:rPr lang="en-US" altLang="en-US" sz="2800" dirty="0">
                <a:latin typeface="Comic Sans MS" panose="030F0702030302020204" pitchFamily="66" charset="0"/>
              </a:rPr>
              <a:t>pulled to opposite poles</a:t>
            </a:r>
          </a:p>
        </p:txBody>
      </p:sp>
    </p:spTree>
    <p:extLst>
      <p:ext uri="{BB962C8B-B14F-4D97-AF65-F5344CB8AC3E}">
        <p14:creationId xmlns:p14="http://schemas.microsoft.com/office/powerpoint/2010/main" val="6007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9" r="33139" b="76485"/>
          <a:stretch/>
        </p:blipFill>
        <p:spPr>
          <a:xfrm>
            <a:off x="3241964" y="249125"/>
            <a:ext cx="2493817" cy="275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55" y="3654441"/>
            <a:ext cx="3792401" cy="2829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872" y="3654441"/>
            <a:ext cx="3772174" cy="2829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082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47788"/>
            <a:ext cx="8610600" cy="4184650"/>
          </a:xfrm>
        </p:spPr>
        <p:txBody>
          <a:bodyPr lIns="91440" tIns="45720" rIns="91440" bIns="45720">
            <a:normAutofit/>
          </a:bodyPr>
          <a:lstStyle/>
          <a:p>
            <a:pPr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b="1" dirty="0">
                <a:latin typeface="Comic Sans MS" panose="030F0702030302020204" pitchFamily="66" charset="0"/>
              </a:rPr>
              <a:t>T</a:t>
            </a:r>
            <a:r>
              <a:rPr lang="en-US" altLang="en-US" sz="3600" b="1" dirty="0" smtClean="0">
                <a:latin typeface="Comic Sans MS" panose="030F0702030302020204" pitchFamily="66" charset="0"/>
              </a:rPr>
              <a:t>elophase</a:t>
            </a:r>
            <a:r>
              <a:rPr lang="en-US" altLang="en-US" sz="3600" dirty="0" smtClean="0">
                <a:latin typeface="Comic Sans MS" panose="030F0702030302020204" pitchFamily="66" charset="0"/>
              </a:rPr>
              <a:t>: </a:t>
            </a:r>
          </a:p>
        </p:txBody>
      </p:sp>
      <p:sp>
        <p:nvSpPr>
          <p:cNvPr id="4" name="Rectangle 4" descr="ServDisk_02:Johnson_IRDVD_TA:Johnson_MM:Johnson_PPT:Johnson_Lects:Sample_Design:Strip.png"/>
          <p:cNvSpPr txBox="1">
            <a:spLocks noChangeArrowheads="1"/>
          </p:cNvSpPr>
          <p:nvPr/>
        </p:nvSpPr>
        <p:spPr>
          <a:xfrm>
            <a:off x="257175" y="356319"/>
            <a:ext cx="8775700" cy="553998"/>
          </a:xfrm>
          <a:prstGeom prst="rect">
            <a:avLst/>
          </a:prstGeom>
        </p:spPr>
        <p:txBody>
          <a:bodyPr vert="horz" lIns="182880" tIns="91440" rIns="182880" bIns="9144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Cell Cycle - Mitosis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3999" y="2291282"/>
            <a:ext cx="71913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Chromosomes</a:t>
            </a:r>
            <a:r>
              <a:rPr lang="en-US" altLang="en-US" sz="2800" dirty="0">
                <a:latin typeface="Comic Sans MS" panose="030F0702030302020204" pitchFamily="66" charset="0"/>
              </a:rPr>
              <a:t> are clustered at </a:t>
            </a:r>
            <a:r>
              <a:rPr lang="en-US" altLang="en-US" sz="2800" b="1" i="1" dirty="0">
                <a:latin typeface="Comic Sans MS" panose="030F0702030302020204" pitchFamily="66" charset="0"/>
              </a:rPr>
              <a:t>opposite</a:t>
            </a:r>
            <a:r>
              <a:rPr lang="en-US" altLang="en-US" sz="2800" dirty="0">
                <a:latin typeface="Comic Sans MS" panose="030F0702030302020204" pitchFamily="66" charset="0"/>
              </a:rPr>
              <a:t> poles and </a:t>
            </a:r>
            <a:r>
              <a:rPr lang="en-US" altLang="en-US" sz="2800" dirty="0" err="1">
                <a:latin typeface="Comic Sans MS" panose="030F0702030302020204" pitchFamily="66" charset="0"/>
              </a:rPr>
              <a:t>decondense</a:t>
            </a:r>
            <a:endParaRPr lang="en-US" altLang="en-US" sz="28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Nuclear envelopes re-forms</a:t>
            </a:r>
            <a:r>
              <a:rPr lang="en-US" altLang="en-US" sz="2800" dirty="0">
                <a:latin typeface="Comic Sans MS" panose="030F0702030302020204" pitchFamily="66" charset="0"/>
              </a:rPr>
              <a:t> around chromosomes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latin typeface="Comic Sans MS" panose="030F0702030302020204" pitchFamily="66" charset="0"/>
              </a:rPr>
              <a:t>Chromosomes begin to uncoil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 smtClean="0">
                <a:latin typeface="Comic Sans MS" panose="030F0702030302020204" pitchFamily="66" charset="0"/>
              </a:rPr>
              <a:t>Golgi </a:t>
            </a:r>
            <a:r>
              <a:rPr lang="en-US" altLang="en-US" sz="2800" dirty="0">
                <a:latin typeface="Comic Sans MS" panose="030F0702030302020204" pitchFamily="66" charset="0"/>
              </a:rPr>
              <a:t>complex and ER re-form</a:t>
            </a:r>
          </a:p>
        </p:txBody>
      </p:sp>
    </p:spTree>
    <p:extLst>
      <p:ext uri="{BB962C8B-B14F-4D97-AF65-F5344CB8AC3E}">
        <p14:creationId xmlns:p14="http://schemas.microsoft.com/office/powerpoint/2010/main" val="20113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2" r="16498" b="76485"/>
          <a:stretch/>
        </p:blipFill>
        <p:spPr>
          <a:xfrm>
            <a:off x="3519055" y="398197"/>
            <a:ext cx="2202871" cy="2400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91" y="3499455"/>
            <a:ext cx="3870426" cy="2887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490" y="3499455"/>
            <a:ext cx="3981637" cy="288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916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211263"/>
            <a:ext cx="8305800" cy="4368800"/>
          </a:xfrm>
        </p:spPr>
        <p:txBody>
          <a:bodyPr lIns="91440" tIns="45720" rIns="91440" bIns="45720"/>
          <a:lstStyle/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omic Sans MS" panose="030F0702030302020204" pitchFamily="66" charset="0"/>
              </a:rPr>
              <a:t>Cytokinesis is the stage in which two daughter cells are formed from the original one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omic Sans MS" panose="030F0702030302020204" pitchFamily="66" charset="0"/>
              </a:rPr>
              <a:t>After cytokinesis, cells re-enter interphase.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omic Sans MS" panose="030F0702030302020204" pitchFamily="66" charset="0"/>
              </a:rPr>
              <a:t>Animals:</a:t>
            </a:r>
          </a:p>
          <a:p>
            <a:pPr marL="742950" lvl="1" indent="-285750" eaLnBrk="1" hangingPunct="1"/>
            <a:r>
              <a:rPr lang="en-US" altLang="en-US" dirty="0" smtClean="0">
                <a:latin typeface="Comic Sans MS" panose="030F0702030302020204" pitchFamily="66" charset="0"/>
              </a:rPr>
              <a:t>Proteins pinch the original cell into two new cells</a:t>
            </a:r>
          </a:p>
          <a:p>
            <a:pPr marL="742950" lvl="1" indent="-285750" eaLnBrk="1" hangingPunct="1"/>
            <a:endParaRPr lang="en-US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5" name="Rectangle 4" descr="ServDisk_02:Johnson_IRDVD_TA:Johnson_MM:Johnson_PPT:Johnson_Lects:Sample_Design:Strip.png"/>
          <p:cNvSpPr txBox="1">
            <a:spLocks noChangeArrowheads="1"/>
          </p:cNvSpPr>
          <p:nvPr/>
        </p:nvSpPr>
        <p:spPr>
          <a:xfrm>
            <a:off x="146339" y="393983"/>
            <a:ext cx="8775700" cy="553998"/>
          </a:xfrm>
          <a:prstGeom prst="rect">
            <a:avLst/>
          </a:prstGeom>
        </p:spPr>
        <p:txBody>
          <a:bodyPr vert="horz" lIns="182880" tIns="91440" rIns="182880" bIns="9144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Cell Cycle - cytokinesis</a:t>
            </a:r>
          </a:p>
        </p:txBody>
      </p:sp>
      <p:pic>
        <p:nvPicPr>
          <p:cNvPr id="6" name="Picture Placeholder 3" descr="Figure_10_02_0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94"/>
          <a:stretch/>
        </p:blipFill>
        <p:spPr>
          <a:xfrm>
            <a:off x="1584611" y="3380509"/>
            <a:ext cx="6057129" cy="2992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99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1054" y="1440872"/>
            <a:ext cx="8164945" cy="4604327"/>
          </a:xfrm>
        </p:spPr>
        <p:txBody>
          <a:bodyPr lIns="91440" tIns="45720" rIns="91440" bIns="45720"/>
          <a:lstStyle/>
          <a:p>
            <a:pPr indent="-342900" eaLnBrk="1" hangingPunct="1">
              <a:spcBef>
                <a:spcPct val="20000"/>
              </a:spcBef>
            </a:pPr>
            <a:r>
              <a:rPr lang="en-US" altLang="en-US" dirty="0" smtClean="0">
                <a:latin typeface="Comic Sans MS" panose="030F0702030302020204" pitchFamily="66" charset="0"/>
              </a:rPr>
              <a:t>Cytokinesis in Plants:</a:t>
            </a:r>
          </a:p>
          <a:p>
            <a:pPr marL="742950" lvl="1" indent="-285750" eaLnBrk="1" hangingPunct="1">
              <a:spcBef>
                <a:spcPct val="20000"/>
              </a:spcBef>
            </a:pPr>
            <a:r>
              <a:rPr lang="en-US" altLang="en-US" dirty="0" smtClean="0">
                <a:latin typeface="Comic Sans MS" panose="030F0702030302020204" pitchFamily="66" charset="0"/>
              </a:rPr>
              <a:t>Starts with vesicles forming the </a:t>
            </a:r>
            <a:r>
              <a:rPr lang="en-US" altLang="en-US" b="1" dirty="0" smtClean="0">
                <a:latin typeface="Comic Sans MS" panose="030F0702030302020204" pitchFamily="66" charset="0"/>
              </a:rPr>
              <a:t>cell plate.</a:t>
            </a:r>
          </a:p>
          <a:p>
            <a:pPr marL="742950" lvl="1" indent="-285750" eaLnBrk="1" hangingPunct="1">
              <a:spcBef>
                <a:spcPct val="20000"/>
              </a:spcBef>
            </a:pPr>
            <a:r>
              <a:rPr lang="en-US" altLang="en-US" dirty="0" smtClean="0">
                <a:latin typeface="Comic Sans MS" panose="030F0702030302020204" pitchFamily="66" charset="0"/>
              </a:rPr>
              <a:t>This results in a new </a:t>
            </a:r>
            <a:r>
              <a:rPr lang="en-US" altLang="en-US" b="1" dirty="0" smtClean="0">
                <a:latin typeface="Comic Sans MS" panose="030F0702030302020204" pitchFamily="66" charset="0"/>
              </a:rPr>
              <a:t>cell wall</a:t>
            </a:r>
            <a:r>
              <a:rPr lang="en-US" altLang="en-US" dirty="0" smtClean="0">
                <a:latin typeface="Comic Sans MS" panose="030F0702030302020204" pitchFamily="66" charset="0"/>
              </a:rPr>
              <a:t> being formed between the cells forming daughter cells. </a:t>
            </a:r>
          </a:p>
          <a:p>
            <a:pPr marL="1143000" lvl="2" indent="-228600" eaLnBrk="1" hangingPunct="1">
              <a:spcBef>
                <a:spcPct val="20000"/>
              </a:spcBef>
            </a:pPr>
            <a:r>
              <a:rPr lang="en-US" altLang="en-US" dirty="0" smtClean="0">
                <a:latin typeface="Comic Sans MS" panose="030F0702030302020204" pitchFamily="66" charset="0"/>
              </a:rPr>
              <a:t>The cell wall is made from </a:t>
            </a:r>
            <a:r>
              <a:rPr lang="en-US" altLang="en-US" b="1" dirty="0" smtClean="0">
                <a:latin typeface="Comic Sans MS" panose="030F0702030302020204" pitchFamily="66" charset="0"/>
              </a:rPr>
              <a:t>cellulose</a:t>
            </a:r>
            <a:endParaRPr lang="en-US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5" name="Rectangle 4" descr="ServDisk_02:Johnson_IRDVD_TA:Johnson_MM:Johnson_PPT:Johnson_Lects:Sample_Design:Strip.png"/>
          <p:cNvSpPr txBox="1">
            <a:spLocks noChangeArrowheads="1"/>
          </p:cNvSpPr>
          <p:nvPr/>
        </p:nvSpPr>
        <p:spPr>
          <a:xfrm>
            <a:off x="257175" y="244352"/>
            <a:ext cx="8775700" cy="553998"/>
          </a:xfrm>
          <a:prstGeom prst="rect">
            <a:avLst/>
          </a:prstGeom>
        </p:spPr>
        <p:txBody>
          <a:bodyPr vert="horz" lIns="182880" tIns="91440" rIns="182880" bIns="9144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Cell Cycle - cytokinesis</a:t>
            </a:r>
          </a:p>
        </p:txBody>
      </p:sp>
      <p:pic>
        <p:nvPicPr>
          <p:cNvPr id="6" name="Picture Placeholder 3" descr="Figure_10_02_0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36"/>
          <a:stretch/>
        </p:blipFill>
        <p:spPr>
          <a:xfrm>
            <a:off x="1737013" y="3259367"/>
            <a:ext cx="5702878" cy="2946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175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391" t="20586" r="35833" b="17113"/>
          <a:stretch/>
        </p:blipFill>
        <p:spPr>
          <a:xfrm>
            <a:off x="2322286" y="319314"/>
            <a:ext cx="4857107" cy="6125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5470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Watch this video:</a:t>
            </a:r>
          </a:p>
          <a:p>
            <a:r>
              <a:rPr lang="en-US" dirty="0">
                <a:hlinkClick r:id="rId2"/>
              </a:rPr>
              <a:t>https://www.youtube.com/watch?v=xsrH050wnIA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42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ServDisk_02:Johnson_IRDVD_TA:Johnson_MM:Johnson_PPT:Johnson_Lects:Sample_Design:Strip.png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265725"/>
            <a:ext cx="8775700" cy="641714"/>
          </a:xfrm>
        </p:spPr>
        <p:txBody>
          <a:bodyPr lIns="182880" tIns="91440" rIns="182880" bIns="91440">
            <a:spAutoFit/>
          </a:bodyPr>
          <a:lstStyle/>
          <a:p>
            <a:r>
              <a:rPr lang="en-US" altLang="en-US" dirty="0" smtClean="0">
                <a:latin typeface="Comic Sans MS" panose="030F0702030302020204" pitchFamily="66" charset="0"/>
              </a:rPr>
              <a:t>Control </a:t>
            </a:r>
            <a:r>
              <a:rPr lang="en-US" altLang="en-US" dirty="0">
                <a:latin typeface="Comic Sans MS" panose="030F0702030302020204" pitchFamily="66" charset="0"/>
              </a:rPr>
              <a:t>of </a:t>
            </a:r>
            <a:r>
              <a:rPr lang="en-US" altLang="en-US" dirty="0" smtClean="0">
                <a:latin typeface="Comic Sans MS" panose="030F0702030302020204" pitchFamily="66" charset="0"/>
              </a:rPr>
              <a:t>the Cell Cycle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7604" y="1911927"/>
            <a:ext cx="7897091" cy="4073814"/>
          </a:xfrm>
        </p:spPr>
        <p:txBody>
          <a:bodyPr lIns="91440" tIns="45720" rIns="91440" bIns="45720"/>
          <a:lstStyle/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omic Sans MS" panose="030F0702030302020204" pitchFamily="66" charset="0"/>
              </a:rPr>
              <a:t>Cell division is a tightly controlled process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omic Sans MS" panose="030F0702030302020204" pitchFamily="66" charset="0"/>
              </a:rPr>
              <a:t>Normal cells halt at </a:t>
            </a:r>
            <a:r>
              <a:rPr lang="en-US" altLang="en-US" b="1" dirty="0" smtClean="0">
                <a:latin typeface="Comic Sans MS" panose="030F0702030302020204" pitchFamily="66" charset="0"/>
              </a:rPr>
              <a:t>checkpoints</a:t>
            </a:r>
            <a:r>
              <a:rPr lang="en-US" altLang="en-US" dirty="0" smtClean="0">
                <a:latin typeface="Comic Sans MS" panose="030F0702030302020204" pitchFamily="66" charset="0"/>
              </a:rPr>
              <a:t> 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omic Sans MS" panose="030F0702030302020204" pitchFamily="66" charset="0"/>
              </a:rPr>
              <a:t>Proteins survey the condition of the cell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omic Sans MS" panose="030F0702030302020204" pitchFamily="66" charset="0"/>
              </a:rPr>
              <a:t>Cell must pass the survey to proceed with cell division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omic Sans MS" panose="030F0702030302020204" pitchFamily="66" charset="0"/>
              </a:rPr>
              <a:t>3 checkpoints: G</a:t>
            </a:r>
            <a:r>
              <a:rPr lang="en-US" altLang="en-US" baseline="-25000" dirty="0" smtClean="0">
                <a:latin typeface="Comic Sans MS" panose="030F0702030302020204" pitchFamily="66" charset="0"/>
              </a:rPr>
              <a:t>1</a:t>
            </a:r>
            <a:r>
              <a:rPr lang="en-US" altLang="en-US" dirty="0" smtClean="0">
                <a:latin typeface="Comic Sans MS" panose="030F0702030302020204" pitchFamily="66" charset="0"/>
              </a:rPr>
              <a:t>,G</a:t>
            </a:r>
            <a:r>
              <a:rPr lang="en-US" altLang="en-US" baseline="-25000" dirty="0" smtClean="0">
                <a:latin typeface="Comic Sans MS" panose="030F0702030302020204" pitchFamily="66" charset="0"/>
              </a:rPr>
              <a:t>2</a:t>
            </a:r>
            <a:r>
              <a:rPr lang="en-US" altLang="en-US" dirty="0" smtClean="0">
                <a:latin typeface="Comic Sans MS" panose="030F0702030302020204" pitchFamily="66" charset="0"/>
              </a:rPr>
              <a:t>, and metaphase</a:t>
            </a:r>
          </a:p>
        </p:txBody>
      </p:sp>
    </p:spTree>
    <p:extLst>
      <p:ext uri="{BB962C8B-B14F-4D97-AF65-F5344CB8AC3E}">
        <p14:creationId xmlns:p14="http://schemas.microsoft.com/office/powerpoint/2010/main" val="4979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 descr="ServDisk_02:Johnson_IRDVD_TA:Johnson_MM:Johnson_PPT:Johnson_Lects:Sample_Design:Strip.png"/>
          <p:cNvSpPr>
            <a:spLocks noGrp="1" noChangeArrowheads="1"/>
          </p:cNvSpPr>
          <p:nvPr>
            <p:ph type="title"/>
          </p:nvPr>
        </p:nvSpPr>
        <p:spPr>
          <a:xfrm>
            <a:off x="292975" y="206782"/>
            <a:ext cx="8775700" cy="641714"/>
          </a:xfrm>
        </p:spPr>
        <p:txBody>
          <a:bodyPr lIns="182880" tIns="91440" rIns="182880" bIns="91440">
            <a:spAutoFit/>
          </a:bodyPr>
          <a:lstStyle/>
          <a:p>
            <a:r>
              <a:rPr lang="en-US" altLang="en-US" dirty="0" smtClean="0"/>
              <a:t>Control </a:t>
            </a:r>
            <a:r>
              <a:rPr lang="en-US" altLang="en-US" dirty="0"/>
              <a:t>of </a:t>
            </a:r>
            <a:r>
              <a:rPr lang="en-US" altLang="en-US" dirty="0" smtClean="0"/>
              <a:t>the Cell Cycle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717" t="16419" r="35275" b="16716"/>
          <a:stretch/>
        </p:blipFill>
        <p:spPr>
          <a:xfrm>
            <a:off x="2351314" y="848496"/>
            <a:ext cx="4738504" cy="5936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64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 descr="ServDisk_02:Johnson_IRDVD_TA:Johnson_MM:Johnson_PPT:Johnson_Lects:Sample_Design:Strip.png"/>
          <p:cNvSpPr>
            <a:spLocks noGrp="1" noChangeArrowheads="1"/>
          </p:cNvSpPr>
          <p:nvPr>
            <p:ph type="title"/>
          </p:nvPr>
        </p:nvSpPr>
        <p:spPr>
          <a:xfrm>
            <a:off x="292975" y="206782"/>
            <a:ext cx="8775700" cy="641714"/>
          </a:xfrm>
        </p:spPr>
        <p:txBody>
          <a:bodyPr lIns="182880" tIns="91440" rIns="182880" bIns="91440">
            <a:spAutoFit/>
          </a:bodyPr>
          <a:lstStyle/>
          <a:p>
            <a:r>
              <a:rPr lang="en-US" altLang="en-US" dirty="0" smtClean="0">
                <a:latin typeface="Comic Sans MS" panose="030F0702030302020204" pitchFamily="66" charset="0"/>
              </a:rPr>
              <a:t>Control </a:t>
            </a:r>
            <a:r>
              <a:rPr lang="en-US" altLang="en-US" dirty="0">
                <a:latin typeface="Comic Sans MS" panose="030F0702030302020204" pitchFamily="66" charset="0"/>
              </a:rPr>
              <a:t>of </a:t>
            </a:r>
            <a:r>
              <a:rPr lang="en-US" altLang="en-US" dirty="0" smtClean="0">
                <a:latin typeface="Comic Sans MS" panose="030F0702030302020204" pitchFamily="66" charset="0"/>
              </a:rPr>
              <a:t>the Cell Cycle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1816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b="1" u="sng" dirty="0" smtClean="0">
                <a:latin typeface="Comic Sans MS" panose="030F0702030302020204" pitchFamily="66" charset="0"/>
                <a:ea typeface="ＭＳ Ｐゴシック" pitchFamily="34" charset="-128"/>
              </a:rPr>
              <a:t>3 Checkpoints</a:t>
            </a:r>
            <a:r>
              <a:rPr lang="en-US" altLang="en-US" b="1" dirty="0" smtClean="0">
                <a:latin typeface="Comic Sans MS" panose="030F0702030302020204" pitchFamily="66" charset="0"/>
                <a:ea typeface="ＭＳ Ｐゴシック" pitchFamily="34" charset="-128"/>
              </a:rPr>
              <a:t>: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G</a:t>
            </a:r>
            <a:r>
              <a:rPr lang="en-US" altLang="en-US" sz="2800" b="1" baseline="-25000" dirty="0" smtClean="0">
                <a:latin typeface="Comic Sans MS" panose="030F0702030302020204" pitchFamily="66" charset="0"/>
                <a:ea typeface="ＭＳ Ｐゴシック" pitchFamily="34" charset="-128"/>
              </a:rPr>
              <a:t>1</a:t>
            </a: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/S checkpoint</a:t>
            </a:r>
          </a:p>
          <a:p>
            <a:pPr marL="914400" lvl="1" indent="-514350" eaLnBrk="1" hangingPunct="1"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Cell </a:t>
            </a:r>
            <a:r>
              <a:rPr lang="ja-JP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“</a:t>
            </a:r>
            <a:r>
              <a:rPr lang="en-US" altLang="ja-JP" sz="2400" dirty="0" smtClean="0">
                <a:latin typeface="Comic Sans MS" panose="030F0702030302020204" pitchFamily="66" charset="0"/>
                <a:ea typeface="ＭＳ Ｐゴシック" pitchFamily="34" charset="-128"/>
              </a:rPr>
              <a:t>decides</a:t>
            </a:r>
            <a:r>
              <a:rPr lang="ja-JP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”</a:t>
            </a:r>
            <a:r>
              <a:rPr lang="en-US" altLang="ja-JP" sz="2400" dirty="0" smtClean="0">
                <a:latin typeface="Comic Sans MS" panose="030F0702030302020204" pitchFamily="66" charset="0"/>
                <a:ea typeface="ＭＳ Ｐゴシック" pitchFamily="34" charset="-128"/>
              </a:rPr>
              <a:t> whether or not to divide</a:t>
            </a:r>
          </a:p>
          <a:p>
            <a:pPr marL="514350" indent="-514350" eaLnBrk="1" hangingPunct="1">
              <a:buFontTx/>
              <a:buAutoNum type="arabicPeriod" startAt="2"/>
              <a:defRPr/>
            </a:pP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G</a:t>
            </a:r>
            <a:r>
              <a:rPr lang="en-US" altLang="en-US" sz="2800" b="1" baseline="-25000" dirty="0" smtClean="0">
                <a:latin typeface="Comic Sans MS" panose="030F0702030302020204" pitchFamily="66" charset="0"/>
                <a:ea typeface="ＭＳ Ｐゴシック" pitchFamily="34" charset="-128"/>
              </a:rPr>
              <a:t>2</a:t>
            </a: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/M checkpoint</a:t>
            </a:r>
          </a:p>
          <a:p>
            <a:pPr marL="914400" lvl="1" indent="-514350" eaLnBrk="1" hangingPunct="1"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Cell makes a commitment to mitosis</a:t>
            </a:r>
          </a:p>
          <a:p>
            <a:pPr marL="914400" lvl="1" indent="-514350" eaLnBrk="1" hangingPunct="1"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Assesses success of DNA replication</a:t>
            </a:r>
          </a:p>
          <a:p>
            <a:pPr marL="914400" lvl="1" indent="-514350" eaLnBrk="1" hangingPunct="1"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Can </a:t>
            </a:r>
            <a:r>
              <a:rPr lang="en-US" altLang="en-US" sz="2400" b="1" i="1" dirty="0" smtClean="0">
                <a:latin typeface="Comic Sans MS" panose="030F0702030302020204" pitchFamily="66" charset="0"/>
                <a:ea typeface="ＭＳ Ｐゴシック" pitchFamily="34" charset="-128"/>
              </a:rPr>
              <a:t>stall</a:t>
            </a: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 the cycle if DNA has </a:t>
            </a:r>
            <a:r>
              <a:rPr lang="en-US" altLang="en-US" sz="2400" b="1" dirty="0" smtClean="0">
                <a:latin typeface="Comic Sans MS" panose="030F0702030302020204" pitchFamily="66" charset="0"/>
                <a:ea typeface="ＭＳ Ｐゴシック" pitchFamily="34" charset="-128"/>
              </a:rPr>
              <a:t>not</a:t>
            </a: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 been accurately replicated.</a:t>
            </a:r>
          </a:p>
          <a:p>
            <a:pPr marL="514350" indent="-514350" eaLnBrk="1" hangingPunct="1">
              <a:buFontTx/>
              <a:buAutoNum type="arabicPeriod" startAt="3"/>
              <a:defRPr/>
            </a:pP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Late metaphase (spindle) checkpoint</a:t>
            </a:r>
          </a:p>
          <a:p>
            <a:pPr marL="914400" lvl="1" indent="-514350" eaLnBrk="1" hangingPunct="1"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Cell ensures that all chromosomes are </a:t>
            </a:r>
            <a:r>
              <a:rPr lang="en-US" altLang="en-US" sz="2400" b="1" i="1" dirty="0" smtClean="0">
                <a:latin typeface="Comic Sans MS" panose="030F0702030302020204" pitchFamily="66" charset="0"/>
                <a:ea typeface="ＭＳ Ｐゴシック" pitchFamily="34" charset="-128"/>
              </a:rPr>
              <a:t>in the right place</a:t>
            </a:r>
            <a:endParaRPr lang="en-US" altLang="en-US" sz="2400" b="1" dirty="0" smtClean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marL="514350" indent="-514350" eaLnBrk="1" hangingPunct="1">
              <a:defRPr/>
            </a:pPr>
            <a:endParaRPr lang="en-US" altLang="en-US" sz="2800" dirty="0" smtClean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marL="514350" indent="-514350">
              <a:defRPr/>
            </a:pPr>
            <a:endParaRPr lang="en-US" altLang="en-US" sz="2800" dirty="0" smtClean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66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ServDisk_02:Johnson_IRDVD_TA:Johnson_MM:Johnson_PPT:Johnson_Lects:Sample_Design:Strip.png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265725"/>
            <a:ext cx="8775700" cy="641714"/>
          </a:xfrm>
        </p:spPr>
        <p:txBody>
          <a:bodyPr lIns="182880" tIns="91440" rIns="182880" bIns="91440">
            <a:spAutoFit/>
          </a:bodyPr>
          <a:lstStyle/>
          <a:p>
            <a:r>
              <a:rPr lang="en-US" altLang="en-US" dirty="0" smtClean="0">
                <a:latin typeface="Comic Sans MS" panose="030F0702030302020204" pitchFamily="66" charset="0"/>
              </a:rPr>
              <a:t>Control </a:t>
            </a:r>
            <a:r>
              <a:rPr lang="en-US" altLang="en-US" dirty="0">
                <a:latin typeface="Comic Sans MS" panose="030F0702030302020204" pitchFamily="66" charset="0"/>
              </a:rPr>
              <a:t>of </a:t>
            </a:r>
            <a:r>
              <a:rPr lang="en-US" altLang="en-US" dirty="0" smtClean="0">
                <a:latin typeface="Comic Sans MS" panose="030F0702030302020204" pitchFamily="66" charset="0"/>
              </a:rPr>
              <a:t>the Cell Cycle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4806" y="1117600"/>
            <a:ext cx="8156575" cy="5073650"/>
          </a:xfrm>
        </p:spPr>
        <p:txBody>
          <a:bodyPr lIns="91440" tIns="45720" rIns="91440" bIns="45720">
            <a:normAutofit/>
          </a:bodyPr>
          <a:lstStyle/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omic Sans MS" panose="030F0702030302020204" pitchFamily="66" charset="0"/>
              </a:rPr>
              <a:t>There are two groups of intracellular molecules that regulate the cell cycle.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omic Sans MS" panose="030F0702030302020204" pitchFamily="66" charset="0"/>
              </a:rPr>
              <a:t>These molecules can either promote progress of the cell to the next phase (positive regulation) or halt the cell cycle (negative regulation.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omic Sans MS" panose="030F0702030302020204" pitchFamily="66" charset="0"/>
              </a:rPr>
              <a:t>These molecules can either act individually or in partners with other molecules.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omic Sans MS" panose="030F0702030302020204" pitchFamily="66" charset="0"/>
              </a:rPr>
              <a:t>Deficiency or non-functioning of a single regulator may or may not affect the control of cell cycle.</a:t>
            </a:r>
          </a:p>
        </p:txBody>
      </p:sp>
    </p:spTree>
    <p:extLst>
      <p:ext uri="{BB962C8B-B14F-4D97-AF65-F5344CB8AC3E}">
        <p14:creationId xmlns:p14="http://schemas.microsoft.com/office/powerpoint/2010/main" val="10849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descr="ServDisk_02:Johnson_IRDVD_TA:Johnson_MM:Johnson_PPT:Johnson_Lects:Sample_Design:Strip.png"/>
          <p:cNvSpPr>
            <a:spLocks noGrp="1" noChangeArrowheads="1"/>
          </p:cNvSpPr>
          <p:nvPr>
            <p:ph type="title" idx="4294967295"/>
          </p:nvPr>
        </p:nvSpPr>
        <p:spPr>
          <a:xfrm>
            <a:off x="255025" y="163727"/>
            <a:ext cx="8775700" cy="641714"/>
          </a:xfrm>
        </p:spPr>
        <p:txBody>
          <a:bodyPr lIns="182880" tIns="91440" rIns="182880" bIns="91440">
            <a:spAutoFit/>
          </a:bodyPr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C</a:t>
            </a:r>
            <a:r>
              <a:rPr lang="en-US" altLang="en-US" dirty="0" smtClean="0">
                <a:latin typeface="Comic Sans MS" panose="030F0702030302020204" pitchFamily="66" charset="0"/>
              </a:rPr>
              <a:t>ancer and the cell cycle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9490" y="977900"/>
            <a:ext cx="8320809" cy="2895600"/>
          </a:xfrm>
        </p:spPr>
        <p:txBody>
          <a:bodyPr lIns="91440" tIns="45720" rIns="91440" bIns="45720">
            <a:normAutofit lnSpcReduction="10000"/>
          </a:bodyPr>
          <a:lstStyle/>
          <a:p>
            <a:pPr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600" b="1" dirty="0" smtClean="0">
                <a:latin typeface="Comic Sans MS" panose="030F0702030302020204" pitchFamily="66" charset="0"/>
              </a:rPr>
              <a:t>Proto-oncogenes</a:t>
            </a:r>
            <a:r>
              <a:rPr lang="en-US" altLang="en-US" sz="2600" dirty="0" smtClean="0">
                <a:latin typeface="Comic Sans MS" panose="030F0702030302020204" pitchFamily="66" charset="0"/>
              </a:rPr>
              <a:t>: genes that code for the positive cell cycle control proteins</a:t>
            </a:r>
          </a:p>
          <a:p>
            <a:pPr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600" dirty="0" smtClean="0">
                <a:latin typeface="Comic Sans MS" panose="030F0702030302020204" pitchFamily="66" charset="0"/>
              </a:rPr>
              <a:t>When proto-oncogenes mutate, they become </a:t>
            </a:r>
            <a:r>
              <a:rPr lang="en-US" altLang="en-US" sz="2600" b="1" dirty="0" smtClean="0">
                <a:latin typeface="Comic Sans MS" panose="030F0702030302020204" pitchFamily="66" charset="0"/>
              </a:rPr>
              <a:t>oncogenes</a:t>
            </a: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 smtClean="0">
                <a:latin typeface="Comic Sans MS" panose="030F0702030302020204" pitchFamily="66" charset="0"/>
              </a:rPr>
              <a:t>Their proteins no longer properly regulate cell division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 smtClean="0">
                <a:latin typeface="Comic Sans MS" panose="030F0702030302020204" pitchFamily="66" charset="0"/>
              </a:rPr>
              <a:t>They usually overstimulate cell division even though it is not supposed to.</a:t>
            </a:r>
          </a:p>
          <a:p>
            <a:pPr marL="742950" lvl="1" indent="-285750" eaLnBrk="1" hangingPunct="1">
              <a:lnSpc>
                <a:spcPct val="90000"/>
              </a:lnSpc>
            </a:pPr>
            <a:endParaRPr lang="en-US" altLang="en-US" sz="2000" b="1" dirty="0" smtClean="0">
              <a:latin typeface="Comic Sans MS" panose="030F0702030302020204" pitchFamily="66" charset="0"/>
            </a:endParaRPr>
          </a:p>
        </p:txBody>
      </p:sp>
      <p:pic>
        <p:nvPicPr>
          <p:cNvPr id="30724" name="Picture 5" descr="06_11aFigure-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5"/>
          <a:stretch>
            <a:fillRect/>
          </a:stretch>
        </p:blipFill>
        <p:spPr bwMode="auto">
          <a:xfrm>
            <a:off x="1692793" y="3778897"/>
            <a:ext cx="5900164" cy="261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8036" y="960438"/>
            <a:ext cx="8029864" cy="2438400"/>
          </a:xfrm>
        </p:spPr>
        <p:txBody>
          <a:bodyPr lIns="91440" tIns="45720" rIns="91440" bIns="45720"/>
          <a:lstStyle/>
          <a:p>
            <a:pPr indent="-342900" eaLnBrk="1" hangingPunct="1">
              <a:lnSpc>
                <a:spcPct val="90000"/>
              </a:lnSpc>
            </a:pPr>
            <a:r>
              <a:rPr lang="en-US" altLang="en-US" b="1" dirty="0" smtClean="0">
                <a:latin typeface="Comic Sans MS" panose="030F0702030302020204" pitchFamily="66" charset="0"/>
              </a:rPr>
              <a:t>Tumor suppressor genes</a:t>
            </a:r>
            <a:r>
              <a:rPr lang="en-US" altLang="en-US" dirty="0" smtClean="0">
                <a:latin typeface="Comic Sans MS" panose="030F0702030302020204" pitchFamily="66" charset="0"/>
              </a:rPr>
              <a:t>: genes for proteins that stop cell division if conditions are not favorable (negative regulator)</a:t>
            </a:r>
            <a:endParaRPr lang="en-US" altLang="en-US" sz="2400" dirty="0" smtClean="0">
              <a:latin typeface="Comic Sans MS" panose="030F0702030302020204" pitchFamily="66" charset="0"/>
            </a:endParaRP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dirty="0" err="1" smtClean="0">
                <a:latin typeface="Comic Sans MS" panose="030F0702030302020204" pitchFamily="66" charset="0"/>
              </a:rPr>
              <a:t>Rb</a:t>
            </a:r>
            <a:r>
              <a:rPr lang="en-US" altLang="en-US" dirty="0" smtClean="0">
                <a:latin typeface="Comic Sans MS" panose="030F0702030302020204" pitchFamily="66" charset="0"/>
              </a:rPr>
              <a:t>, p53, and p21 are tumor suppressor genes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dirty="0" smtClean="0">
                <a:latin typeface="Comic Sans MS" panose="030F0702030302020204" pitchFamily="66" charset="0"/>
              </a:rPr>
              <a:t>When mutated, can allow cells to override checkpoints</a:t>
            </a:r>
          </a:p>
          <a:p>
            <a:pPr marL="742950" lvl="1" indent="-285750" eaLnBrk="1" hangingPunct="1">
              <a:lnSpc>
                <a:spcPct val="90000"/>
              </a:lnSpc>
            </a:pPr>
            <a:endParaRPr lang="en-US" altLang="en-US" sz="22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Rectangle 2" descr="ServDisk_02:Johnson_IRDVD_TA:Johnson_MM:Johnson_PPT:Johnson_Lects:Sample_Design:Strip.png"/>
          <p:cNvSpPr txBox="1">
            <a:spLocks noChangeArrowheads="1"/>
          </p:cNvSpPr>
          <p:nvPr/>
        </p:nvSpPr>
        <p:spPr>
          <a:xfrm>
            <a:off x="106363" y="160377"/>
            <a:ext cx="8775700" cy="553998"/>
          </a:xfrm>
          <a:prstGeom prst="rect">
            <a:avLst/>
          </a:prstGeom>
        </p:spPr>
        <p:txBody>
          <a:bodyPr vert="horz" lIns="182880" tIns="91440" rIns="182880" bIns="9144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cancer and the cell cycle</a:t>
            </a:r>
          </a:p>
        </p:txBody>
      </p:sp>
      <p:pic>
        <p:nvPicPr>
          <p:cNvPr id="6" name="Picture Placeholder 3" descr="Figure_10_04_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05" r="-45005"/>
          <a:stretch>
            <a:fillRect/>
          </a:stretch>
        </p:blipFill>
        <p:spPr>
          <a:xfrm>
            <a:off x="551511" y="2463450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24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Remember, cancer is uncontrolled cell growth</a:t>
            </a:r>
          </a:p>
          <a:p>
            <a:pPr lvl="2"/>
            <a:r>
              <a:rPr lang="en-US" dirty="0" smtClean="0"/>
              <a:t>Watch this video:</a:t>
            </a:r>
          </a:p>
          <a:p>
            <a:pPr lvl="3"/>
            <a:r>
              <a:rPr lang="en-US" dirty="0">
                <a:hlinkClick r:id="rId2"/>
              </a:rPr>
              <a:t>https://www.youtube.com/watch?v=QVCjdNxJreE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12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 descr="ServDisk_02:Johnson_IRDVD_TA:Johnson_MM:Johnson_PPT:Johnson_Lects:Sample_Design:Strip.png"/>
          <p:cNvSpPr>
            <a:spLocks noGrp="1" noChangeArrowheads="1"/>
          </p:cNvSpPr>
          <p:nvPr>
            <p:ph type="title"/>
          </p:nvPr>
        </p:nvSpPr>
        <p:spPr>
          <a:xfrm>
            <a:off x="292975" y="206782"/>
            <a:ext cx="8775700" cy="641714"/>
          </a:xfrm>
        </p:spPr>
        <p:txBody>
          <a:bodyPr lIns="182880" tIns="91440" rIns="182880" bIns="91440">
            <a:spAutoFit/>
          </a:bodyPr>
          <a:lstStyle/>
          <a:p>
            <a:r>
              <a:rPr lang="en-US" altLang="en-US" dirty="0" smtClean="0"/>
              <a:t>Control </a:t>
            </a:r>
            <a:r>
              <a:rPr lang="en-US" altLang="en-US" dirty="0"/>
              <a:t>of </a:t>
            </a:r>
            <a:r>
              <a:rPr lang="en-US" altLang="en-US" dirty="0" smtClean="0"/>
              <a:t>the Cell Cycle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717" t="16419" r="35275" b="16716"/>
          <a:stretch/>
        </p:blipFill>
        <p:spPr>
          <a:xfrm>
            <a:off x="2351314" y="848496"/>
            <a:ext cx="4738504" cy="5936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63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Cell division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Placeholder 3" descr="Figure_10_00_02abc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367" b="-35367"/>
          <a:stretch>
            <a:fillRect/>
          </a:stretch>
        </p:blipFill>
        <p:spPr>
          <a:xfrm>
            <a:off x="457199" y="571094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8" y="3553354"/>
            <a:ext cx="2492174" cy="2460548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A sea urchin begins life as a single cell that </a:t>
            </a:r>
            <a:endParaRPr lang="en-US" sz="16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ClrTx/>
            </a:pP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divides 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to form two cells, visible </a:t>
            </a: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by scanning 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electron </a:t>
            </a: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microscopy</a:t>
            </a:r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6334780"/>
            <a:ext cx="48077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 panose="030F0702030302020204" pitchFamily="66" charset="0"/>
              </a:rPr>
              <a:t>Download for free at </a:t>
            </a:r>
            <a:r>
              <a:rPr lang="en-US" sz="800" u="sng" dirty="0">
                <a:latin typeface="Comic Sans MS" panose="030F0702030302020204" pitchFamily="66" charset="0"/>
                <a:hlinkClick r:id="rId3"/>
              </a:rPr>
              <a:t>http://cnx.org/contents/185cbf87-c72e-48f5-b51e-f14f21b5eabd@10.61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5832838" y="3504971"/>
            <a:ext cx="2800378" cy="2460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6CB255"/>
              </a:buClr>
              <a:buFont typeface="Arial" panose="020B0604020202020204" pitchFamily="34" charset="0"/>
              <a:buChar char="•"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1520" indent="-4572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6CB255"/>
              </a:buClr>
              <a:buFont typeface="+mj-lt"/>
              <a:buAutoNum type="alphaLcParenR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6CB255"/>
              </a:buClr>
              <a:buFont typeface="+mj-lt"/>
              <a:buAutoNum type="alphaLcParenR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6CB255"/>
              </a:buClr>
              <a:buFont typeface="+mj-lt"/>
              <a:buAutoNum type="alphaLcParenR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After many rounds of cell division, the individual develops into a complex, multicellular organism, as seen in this mature sea urchin. </a:t>
            </a:r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3327276" y="3536549"/>
            <a:ext cx="2166250" cy="2460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6CB255"/>
              </a:buClr>
              <a:buFont typeface="Arial" panose="020B0604020202020204" pitchFamily="34" charset="0"/>
              <a:buChar char="•"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1520" indent="-4572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6CB255"/>
              </a:buClr>
              <a:buFont typeface="+mj-lt"/>
              <a:buAutoNum type="alphaLcParenR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6CB255"/>
              </a:buClr>
              <a:buFont typeface="+mj-lt"/>
              <a:buAutoNum type="alphaLcParenR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6CB255"/>
              </a:buClr>
              <a:buFont typeface="+mj-lt"/>
              <a:buAutoNum type="alphaLcParenR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After divisions, there are 16 cells, as seen in this SEM image</a:t>
            </a: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Before division can happen, the cell must get the proper signal and the DNA has to replicate to make a replicate chromosome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1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Prokaryotic chromosome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Placeholder 2" descr="Figure_10_01_0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1" b="19041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2" y="5107219"/>
            <a:ext cx="8062912" cy="1166382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Prokaryotes, including bacteria and archaea, have a 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single (1), 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circular 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chromosome located 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in a central region called the nucleoid.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6442502"/>
            <a:ext cx="48077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 panose="030F0702030302020204" pitchFamily="66" charset="0"/>
              </a:rPr>
              <a:t>Download for free at </a:t>
            </a:r>
            <a:r>
              <a:rPr lang="en-US" sz="800" u="sng" dirty="0">
                <a:latin typeface="Comic Sans MS" panose="030F0702030302020204" pitchFamily="66" charset="0"/>
                <a:hlinkClick r:id="rId3"/>
              </a:rPr>
              <a:t>http://cnx.org/contents/185cbf87-c72e-48f5-b51e-f14f21b5eabd@10.61</a:t>
            </a:r>
            <a:endParaRPr lang="en-US" sz="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27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81654"/>
            <a:ext cx="8354291" cy="65953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Bacterial Binary Fission – since bacteria only have 1 circular chromosome, their division is less complicated than ours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" b="4821"/>
          <a:stretch>
            <a:fillRect/>
          </a:stretch>
        </p:blipFill>
        <p:spPr>
          <a:xfrm>
            <a:off x="457199" y="2108511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89567" y="6413266"/>
            <a:ext cx="25523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Binary Fission </a:t>
            </a:r>
            <a:r>
              <a:rPr lang="en-US" sz="800" dirty="0" smtClean="0"/>
              <a:t>(c) </a:t>
            </a:r>
            <a:r>
              <a:rPr lang="en-US" sz="800" dirty="0"/>
              <a:t>Ecoddington14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03818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609600"/>
            <a:ext cx="7886700" cy="55673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Eukaryotic cells have linear chromosomes</a:t>
            </a:r>
          </a:p>
          <a:p>
            <a:pPr lvl="2"/>
            <a:r>
              <a:rPr lang="en-US" sz="2800" dirty="0" smtClean="0">
                <a:latin typeface="Comic Sans MS" panose="030F0702030302020204" pitchFamily="66" charset="0"/>
              </a:rPr>
              <a:t>Depending on the species, the number can range from a couple to hundreds</a:t>
            </a:r>
          </a:p>
          <a:p>
            <a:pPr lvl="2"/>
            <a:r>
              <a:rPr lang="en-US" sz="2800" dirty="0" smtClean="0">
                <a:latin typeface="Comic Sans MS" panose="030F0702030302020204" pitchFamily="66" charset="0"/>
              </a:rPr>
              <a:t>Humans have 46 chromosomes</a:t>
            </a:r>
          </a:p>
          <a:p>
            <a:pPr lvl="2"/>
            <a:endParaRPr lang="en-US" sz="2800" dirty="0" smtClean="0">
              <a:latin typeface="Comic Sans MS" panose="030F0702030302020204" pitchFamily="66" charset="0"/>
            </a:endParaRPr>
          </a:p>
          <a:p>
            <a:pPr lvl="2"/>
            <a:r>
              <a:rPr lang="en-US" sz="2800" dirty="0" smtClean="0">
                <a:latin typeface="Comic Sans MS" panose="030F0702030302020204" pitchFamily="66" charset="0"/>
              </a:rPr>
              <a:t>Therefore, division is more complicated – have to keep track of the chromosomes so they end up in the right place</a:t>
            </a:r>
          </a:p>
          <a:p>
            <a:pPr lvl="2"/>
            <a:endParaRPr lang="en-US" sz="2800" dirty="0">
              <a:latin typeface="Comic Sans MS" panose="030F0702030302020204" pitchFamily="66" charset="0"/>
            </a:endParaRPr>
          </a:p>
          <a:p>
            <a:pPr lvl="2"/>
            <a:r>
              <a:rPr lang="en-US" sz="2800" dirty="0" smtClean="0">
                <a:latin typeface="Comic Sans MS" panose="030F0702030302020204" pitchFamily="66" charset="0"/>
              </a:rPr>
              <a:t>2 types of division with eukaryotes we will talk about:</a:t>
            </a:r>
          </a:p>
          <a:p>
            <a:pPr lvl="5"/>
            <a:r>
              <a:rPr lang="en-US" sz="2650" dirty="0" smtClean="0">
                <a:latin typeface="Comic Sans MS" panose="030F0702030302020204" pitchFamily="66" charset="0"/>
              </a:rPr>
              <a:t>Mitosis – growth and repair</a:t>
            </a:r>
          </a:p>
          <a:p>
            <a:pPr lvl="5"/>
            <a:r>
              <a:rPr lang="en-US" sz="2650" dirty="0" smtClean="0">
                <a:latin typeface="Comic Sans MS" panose="030F0702030302020204" pitchFamily="66" charset="0"/>
              </a:rPr>
              <a:t>Meiosis – to make gametes for sexual reproduction</a:t>
            </a:r>
            <a:endParaRPr lang="en-US" sz="26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69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Human chromosomes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Placeholder 3" descr="Figure_10_01_02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045" r="-41045"/>
          <a:stretch>
            <a:fillRect/>
          </a:stretch>
        </p:blipFill>
        <p:spPr>
          <a:xfrm>
            <a:off x="457201" y="973097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765113" y="4668093"/>
            <a:ext cx="8062912" cy="1166382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altLang="en-US" sz="2800" dirty="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rPr>
              <a:t>Humans have </a:t>
            </a:r>
            <a:r>
              <a:rPr lang="en-US" altLang="en-US" sz="2800" b="1" dirty="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rPr>
              <a:t>46</a:t>
            </a:r>
            <a:r>
              <a:rPr lang="en-US" altLang="en-US" sz="2800" dirty="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rPr>
              <a:t> chromosomes in </a:t>
            </a:r>
            <a:r>
              <a:rPr lang="en-US" altLang="en-US" sz="2800" b="1" dirty="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rPr>
              <a:t>23</a:t>
            </a:r>
            <a:r>
              <a:rPr lang="en-US" altLang="en-US" sz="2800" dirty="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rPr>
              <a:t> nearly identical </a:t>
            </a:r>
            <a:r>
              <a:rPr lang="en-US" altLang="en-US" sz="2800" b="1" i="1" dirty="0" smtClean="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rPr>
              <a:t>pairs</a:t>
            </a:r>
          </a:p>
          <a:p>
            <a:pPr>
              <a:buClrTx/>
            </a:pPr>
            <a:r>
              <a:rPr lang="en-US" altLang="en-US" sz="2800" dirty="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rPr>
              <a:t>Every species has a different number of chromosomes</a:t>
            </a:r>
          </a:p>
          <a:p>
            <a:pPr>
              <a:buClrTx/>
            </a:pPr>
            <a:endParaRPr lang="en-US" altLang="en-US" sz="2800" b="1" i="1" dirty="0">
              <a:solidFill>
                <a:schemeClr val="tx1"/>
              </a:solidFill>
              <a:latin typeface="Comic Sans MS" panose="030F0702030302020204" pitchFamily="66" charset="0"/>
              <a:ea typeface="ＭＳ Ｐゴシック" pitchFamily="34" charset="-128"/>
            </a:endParaRPr>
          </a:p>
          <a:p>
            <a:pPr>
              <a:buClrTx/>
            </a:pP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442502"/>
            <a:ext cx="48077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 panose="030F0702030302020204" pitchFamily="66" charset="0"/>
              </a:rPr>
              <a:t>Download for free at </a:t>
            </a:r>
            <a:r>
              <a:rPr lang="en-US" sz="800" u="sng" dirty="0">
                <a:latin typeface="Comic Sans MS" panose="030F0702030302020204" pitchFamily="66" charset="0"/>
                <a:hlinkClick r:id="rId3"/>
              </a:rPr>
              <a:t>http://cnx.org/contents/185cbf87-c72e-48f5-b51e-f14f21b5eabd@10.61</a:t>
            </a:r>
            <a:endParaRPr lang="en-US" sz="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7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1909</TotalTime>
  <Words>1338</Words>
  <Application>Microsoft Office PowerPoint</Application>
  <PresentationFormat>On-screen Show (4:3)</PresentationFormat>
  <Paragraphs>183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ＭＳ Ｐゴシック</vt:lpstr>
      <vt:lpstr>Arial</vt:lpstr>
      <vt:lpstr>Calibri</vt:lpstr>
      <vt:lpstr>Calibri Light</vt:lpstr>
      <vt:lpstr>Comic Sans MS</vt:lpstr>
      <vt:lpstr>Times New Roman</vt:lpstr>
      <vt:lpstr>Office Theme</vt:lpstr>
      <vt:lpstr>Chapter 10 Cell Division</vt:lpstr>
      <vt:lpstr>PowerPoint Presentation</vt:lpstr>
      <vt:lpstr>PowerPoint Presentation</vt:lpstr>
      <vt:lpstr>Cell division</vt:lpstr>
      <vt:lpstr>PowerPoint Presentation</vt:lpstr>
      <vt:lpstr>Prokaryotic chromosome</vt:lpstr>
      <vt:lpstr>Bacterial Binary Fission – since bacteria only have 1 circular chromosome, their division is less complicated than ours</vt:lpstr>
      <vt:lpstr>PowerPoint Presentation</vt:lpstr>
      <vt:lpstr>Human chromosomes</vt:lpstr>
      <vt:lpstr>Human chromosomes</vt:lpstr>
      <vt:lpstr>Chromosomes Composition</vt:lpstr>
      <vt:lpstr>PowerPoint Presentation</vt:lpstr>
      <vt:lpstr>PowerPoint Presentation</vt:lpstr>
      <vt:lpstr>The cell cycle</vt:lpstr>
      <vt:lpstr>Eukaryotic Cell Division</vt:lpstr>
      <vt:lpstr>Eukaryotic Cell Division</vt:lpstr>
      <vt:lpstr>Duration of Cell Cycle</vt:lpstr>
      <vt:lpstr>PowerPoint Presentation</vt:lpstr>
      <vt:lpstr>The Cell Cycle - Mitosis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Control of the Cell Cycle</vt:lpstr>
      <vt:lpstr>Control of the Cell Cycle</vt:lpstr>
      <vt:lpstr>Control of the Cell Cycle</vt:lpstr>
      <vt:lpstr>Control of the Cell Cycle</vt:lpstr>
      <vt:lpstr>Cancer and the cell cycle</vt:lpstr>
      <vt:lpstr>PowerPoint Presentation</vt:lpstr>
      <vt:lpstr>PowerPoint Presentation</vt:lpstr>
      <vt:lpstr>Control of the Cell Cycle</vt:lpstr>
    </vt:vector>
  </TitlesOfParts>
  <Company>WNI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Jamey Capers</cp:lastModifiedBy>
  <cp:revision>220</cp:revision>
  <cp:lastPrinted>2013-06-08T17:29:15Z</cp:lastPrinted>
  <dcterms:created xsi:type="dcterms:W3CDTF">2012-06-04T02:13:36Z</dcterms:created>
  <dcterms:modified xsi:type="dcterms:W3CDTF">2020-02-02T19:56:34Z</dcterms:modified>
</cp:coreProperties>
</file>