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7"/>
  </p:notesMasterIdLst>
  <p:sldIdLst>
    <p:sldId id="256" r:id="rId2"/>
    <p:sldId id="330" r:id="rId3"/>
    <p:sldId id="262" r:id="rId4"/>
    <p:sldId id="264" r:id="rId5"/>
    <p:sldId id="288" r:id="rId6"/>
    <p:sldId id="258" r:id="rId7"/>
    <p:sldId id="259" r:id="rId8"/>
    <p:sldId id="290" r:id="rId9"/>
    <p:sldId id="291" r:id="rId10"/>
    <p:sldId id="292" r:id="rId11"/>
    <p:sldId id="293" r:id="rId12"/>
    <p:sldId id="298" r:id="rId13"/>
    <p:sldId id="299" r:id="rId14"/>
    <p:sldId id="297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4" r:id="rId23"/>
    <p:sldId id="318" r:id="rId24"/>
    <p:sldId id="319" r:id="rId25"/>
    <p:sldId id="329" r:id="rId26"/>
    <p:sldId id="323" r:id="rId27"/>
    <p:sldId id="331" r:id="rId28"/>
    <p:sldId id="332" r:id="rId29"/>
    <p:sldId id="333" r:id="rId30"/>
    <p:sldId id="334" r:id="rId31"/>
    <p:sldId id="335" r:id="rId32"/>
    <p:sldId id="336" r:id="rId33"/>
    <p:sldId id="337" r:id="rId34"/>
    <p:sldId id="338" r:id="rId35"/>
    <p:sldId id="339" r:id="rId36"/>
    <p:sldId id="340" r:id="rId37"/>
    <p:sldId id="341" r:id="rId38"/>
    <p:sldId id="342" r:id="rId39"/>
    <p:sldId id="343" r:id="rId40"/>
    <p:sldId id="344" r:id="rId41"/>
    <p:sldId id="345" r:id="rId42"/>
    <p:sldId id="346" r:id="rId43"/>
    <p:sldId id="347" r:id="rId44"/>
    <p:sldId id="348" r:id="rId45"/>
    <p:sldId id="349" r:id="rId46"/>
    <p:sldId id="350" r:id="rId47"/>
    <p:sldId id="351" r:id="rId48"/>
    <p:sldId id="352" r:id="rId49"/>
    <p:sldId id="353" r:id="rId50"/>
    <p:sldId id="355" r:id="rId51"/>
    <p:sldId id="356" r:id="rId52"/>
    <p:sldId id="357" r:id="rId53"/>
    <p:sldId id="358" r:id="rId54"/>
    <p:sldId id="359" r:id="rId55"/>
    <p:sldId id="360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187" autoAdjust="0"/>
  </p:normalViewPr>
  <p:slideViewPr>
    <p:cSldViewPr snapToGrid="0">
      <p:cViewPr varScale="1">
        <p:scale>
          <a:sx n="70" d="100"/>
          <a:sy n="70" d="100"/>
        </p:scale>
        <p:origin x="136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94306-1EB1-4A0A-8B2F-4300163433D3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9A8FD-B64C-458C-9ACC-0BE59E57C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865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081BCF12-D257-41DE-80A8-F10579F6F2DA}" type="slidenum">
              <a:rPr lang="en-US" altLang="en-US" sz="1200" smtClean="0"/>
              <a:pPr/>
              <a:t>52</a:t>
            </a:fld>
            <a:endParaRPr lang="en-US" altLang="en-US" sz="1200" smtClean="0"/>
          </a:p>
        </p:txBody>
      </p:sp>
      <p:sp>
        <p:nvSpPr>
          <p:cNvPr id="481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649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94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8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67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February 15,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7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1" y="1122387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602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February 15,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7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1" y="1122387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846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February 15,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7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1" y="1122387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246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February 15,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7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1" y="1122387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390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February 15,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7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1" y="1122387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314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February 15,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7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1" y="1122387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206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February 15,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7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1" y="1122387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7261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February 15,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7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1" y="1122387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565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154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February 15,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7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1" y="1122387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5778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February 15,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7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1" y="1122387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4068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February 15,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7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1" y="1122387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718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February 15,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7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1" y="1122387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226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February 15,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7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1" y="1122387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9579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February 15,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7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1" y="1122387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739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68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89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07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34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77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FA79-504A-46FD-967E-7AC78BC678A0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00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FFA79-504A-46FD-967E-7AC78BC678A0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D9679-3969-4A7B-8E59-2EEAE6A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635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Rpj0emEGShQ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cnx.org/contents/185cbf87-c72e-48f5-b51e-f14f21b5eabd@10.61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Gram-Cell-wall.sv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creativecommons.org/publicdomain/mark/1.0/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Giardia_lamblia.png" TargetMode="External"/><Relationship Id="rId7" Type="http://schemas.openxmlformats.org/officeDocument/2006/relationships/hyperlink" Target="https://creativecommons.org/licenses/by-sa/3.0/deed.en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Giardia_lamblia_cytology.jpg" TargetMode="External"/><Relationship Id="rId5" Type="http://schemas.openxmlformats.org/officeDocument/2006/relationships/hyperlink" Target="http://phil.cdc.gov/phil/details.asp" TargetMode="External"/><Relationship Id="rId4" Type="http://schemas.openxmlformats.org/officeDocument/2006/relationships/hyperlink" Target="https://creativecommons.org/publicdomain/mark/1.0/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deed.en" TargetMode="External"/><Relationship Id="rId2" Type="http://schemas.openxmlformats.org/officeDocument/2006/relationships/hyperlink" Target="https://commons.wikimedia.org/wiki/File:Trichomonas_-_Pap_-_3_--_very_high_mag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hyperlink" Target="https://creativecommons.org/publicdomain/mark/1.0/" TargetMode="External"/><Relationship Id="rId4" Type="http://schemas.openxmlformats.org/officeDocument/2006/relationships/hyperlink" Target="https://stacks.cdc.gov/view/cdc/23197/Email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Trypanosoma-evansi.jpg" TargetMode="External"/><Relationship Id="rId5" Type="http://schemas.openxmlformats.org/officeDocument/2006/relationships/hyperlink" Target="https://creativecommons.org/licenses/by-sa/3.0/deed.en" TargetMode="External"/><Relationship Id="rId4" Type="http://schemas.openxmlformats.org/officeDocument/2006/relationships/hyperlink" Target="https://upload.wikimedia.org/wikipedia/commons/0/0e/Euglena_scheme_no_arrows.sv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deed.en" TargetMode="External"/><Relationship Id="rId5" Type="http://schemas.openxmlformats.org/officeDocument/2006/relationships/hyperlink" Target="https://upload.wikimedia.org/wikipedia/commons/5/50/Ceratium_sp_umitunoobimusi.jpg" TargetMode="External"/><Relationship Id="rId4" Type="http://schemas.openxmlformats.org/officeDocument/2006/relationships/hyperlink" Target="http://cnx.org/contents/185cbf87-c72e-48f5-b51e-f14f21b5eabd@10.61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phil.cdc.gov/phil/details.asp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publicdomain/mark/1.0/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895221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21 – 23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Viruses, Bacteria, Protists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20346"/>
            <a:ext cx="7315200" cy="1655762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Biology for Health Sciences</a:t>
            </a:r>
          </a:p>
          <a:p>
            <a:pPr algn="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BSC 1020</a:t>
            </a:r>
          </a:p>
          <a:p>
            <a:pPr algn="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Capers</a:t>
            </a:r>
          </a:p>
          <a:p>
            <a:pPr algn="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60010"/>
            <a:ext cx="2233668" cy="1786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97483" y="5504218"/>
            <a:ext cx="4590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tx2">
                    <a:lumMod val="75000"/>
                  </a:schemeClr>
                </a:solidFill>
              </a:rPr>
              <a:t>credit a: USDA </a:t>
            </a:r>
            <a:r>
              <a:rPr lang="en-US" sz="800" dirty="0" smtClean="0">
                <a:solidFill>
                  <a:schemeClr val="tx2">
                    <a:lumMod val="75000"/>
                  </a:schemeClr>
                </a:solidFill>
              </a:rPr>
              <a:t>ARS</a:t>
            </a:r>
          </a:p>
          <a:p>
            <a:pPr algn="ctr"/>
            <a:r>
              <a:rPr lang="en-US" sz="800" dirty="0">
                <a:solidFill>
                  <a:schemeClr val="tx2">
                    <a:lumMod val="75000"/>
                  </a:schemeClr>
                </a:solidFill>
              </a:rPr>
              <a:t>Download for free at http://cnx.org/content/col11448/latest/</a:t>
            </a:r>
          </a:p>
          <a:p>
            <a:pPr algn="ctr"/>
            <a:endParaRPr lang="en-US" sz="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/>
        </p:nvSpPr>
        <p:spPr>
          <a:xfrm>
            <a:off x="884988" y="6177985"/>
            <a:ext cx="7142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 smtClean="0">
                <a:latin typeface="Comic Sans MS" panose="030F0702030302020204" pitchFamily="66" charset="0"/>
              </a:rPr>
              <a:t>OpenStax</a:t>
            </a:r>
            <a:r>
              <a:rPr lang="en-US" sz="1600" dirty="0" smtClean="0">
                <a:latin typeface="Comic Sans MS" panose="030F0702030302020204" pitchFamily="66" charset="0"/>
              </a:rPr>
              <a:t> Biology - https://openstax.org/details/books/biology, </a:t>
            </a:r>
          </a:p>
          <a:p>
            <a:r>
              <a:rPr lang="en-US" sz="1600" dirty="0" smtClean="0">
                <a:latin typeface="Comic Sans MS" panose="030F0702030302020204" pitchFamily="66" charset="0"/>
              </a:rPr>
              <a:t>PowerPoint made by Dr. Capers - www.jcapers-irsc.weebly.com 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Image result for microbiolo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83" y="3468999"/>
            <a:ext cx="4311104" cy="2414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10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5000" y="257397"/>
            <a:ext cx="8110834" cy="1291596"/>
          </a:xfrm>
        </p:spPr>
        <p:txBody>
          <a:bodyPr/>
          <a:lstStyle/>
          <a:p>
            <a:r>
              <a:rPr lang="en-US" dirty="0" smtClean="0"/>
              <a:t>HIV Retrovirus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95" t="57975" r="799" b="1585"/>
          <a:stretch/>
        </p:blipFill>
        <p:spPr>
          <a:xfrm>
            <a:off x="4343400" y="2195326"/>
            <a:ext cx="4165600" cy="2757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ontent Placeholder 4"/>
          <p:cNvSpPr>
            <a:spLocks noGrp="1"/>
          </p:cNvSpPr>
          <p:nvPr>
            <p:ph sz="half" idx="1"/>
          </p:nvPr>
        </p:nvSpPr>
        <p:spPr>
          <a:xfrm>
            <a:off x="635000" y="1638300"/>
            <a:ext cx="3098800" cy="47117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Causes AIDS (acquired immunodeficiency syndrome)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Is enveloped</a:t>
            </a:r>
          </a:p>
          <a:p>
            <a:endParaRPr lang="en-US" dirty="0" smtClean="0"/>
          </a:p>
          <a:p>
            <a:r>
              <a:rPr lang="en-US" dirty="0" smtClean="0"/>
              <a:t>Is a retrovirus (can reverse transcribe its RNA genome into DNA form.</a:t>
            </a:r>
            <a:endParaRPr lang="en-US" dirty="0"/>
          </a:p>
        </p:txBody>
      </p:sp>
      <p:sp>
        <p:nvSpPr>
          <p:cNvPr id="6" name="TextBox 3"/>
          <p:cNvSpPr txBox="1"/>
          <p:nvPr/>
        </p:nvSpPr>
        <p:spPr>
          <a:xfrm>
            <a:off x="164626" y="6461780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42032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2466" y="194304"/>
            <a:ext cx="8098971" cy="1325563"/>
          </a:xfrm>
        </p:spPr>
        <p:txBody>
          <a:bodyPr/>
          <a:lstStyle/>
          <a:p>
            <a:r>
              <a:rPr lang="en-US" dirty="0" smtClean="0"/>
              <a:t>Viruses Have Genomes</a:t>
            </a:r>
            <a:endParaRPr lang="en-US" dirty="0"/>
          </a:p>
        </p:txBody>
      </p:sp>
      <p:sp>
        <p:nvSpPr>
          <p:cNvPr id="14" name="Content Placeholder 4"/>
          <p:cNvSpPr>
            <a:spLocks noGrp="1"/>
          </p:cNvSpPr>
          <p:nvPr>
            <p:ph sz="half" idx="1"/>
          </p:nvPr>
        </p:nvSpPr>
        <p:spPr>
          <a:xfrm>
            <a:off x="628649" y="1519867"/>
            <a:ext cx="7982787" cy="4657096"/>
          </a:xfrm>
        </p:spPr>
        <p:txBody>
          <a:bodyPr>
            <a:normAutofit/>
          </a:bodyPr>
          <a:lstStyle/>
          <a:p>
            <a:r>
              <a:rPr lang="en-US" dirty="0" smtClean="0"/>
              <a:t>The virus </a:t>
            </a:r>
            <a:r>
              <a:rPr lang="en-US" b="1" dirty="0" smtClean="0"/>
              <a:t>core</a:t>
            </a:r>
            <a:r>
              <a:rPr lang="en-US" dirty="0" smtClean="0"/>
              <a:t> contains nucleic acid.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ither DNA or RNA (but not both)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ay be single-stranded or double-stranded</a:t>
            </a:r>
          </a:p>
          <a:p>
            <a:pPr lvl="1"/>
            <a:r>
              <a:rPr lang="en-US" dirty="0" smtClean="0"/>
              <a:t>may be circular or linear</a:t>
            </a:r>
          </a:p>
          <a:p>
            <a:r>
              <a:rPr lang="en-US" dirty="0" smtClean="0"/>
              <a:t>The genome is much smaller than a cell’s genome.</a:t>
            </a:r>
          </a:p>
          <a:p>
            <a:r>
              <a:rPr lang="en-US" dirty="0" smtClean="0"/>
              <a:t>DNA directs the host cell to make new virus copies.</a:t>
            </a:r>
          </a:p>
          <a:p>
            <a:r>
              <a:rPr lang="en-US" dirty="0" smtClean="0"/>
              <a:t>RNA may be directly transcribed, or replicated first.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725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29" y="365126"/>
            <a:ext cx="8857397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Flu Attack! How a Virus Invades Your Body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33447" y="1755649"/>
            <a:ext cx="4194810" cy="5577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hlinkClick r:id="rId2"/>
              </a:rPr>
              <a:t>Video Link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978" y="2313433"/>
            <a:ext cx="3205748" cy="2736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64626" y="6461780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Download for free at </a:t>
            </a:r>
            <a:r>
              <a:rPr lang="en-US" sz="800" u="sng" dirty="0">
                <a:hlinkClick r:id="rId4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50858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Cytopathic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78383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These cell damaging changes can occur when a virus replicates in a host cell: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lysis (the cell ruptures or bursts open)*</a:t>
            </a:r>
          </a:p>
          <a:p>
            <a:pPr lvl="1"/>
            <a:r>
              <a:rPr lang="en-US" dirty="0" smtClean="0"/>
              <a:t>apoptosis (programmed self-destruction)</a:t>
            </a:r>
          </a:p>
          <a:p>
            <a:pPr lvl="1"/>
            <a:r>
              <a:rPr lang="en-US" dirty="0" smtClean="0"/>
              <a:t>widespread symptoms due to the body’s immune response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*</a:t>
            </a:r>
            <a:r>
              <a:rPr lang="en-US" dirty="0" smtClean="0"/>
              <a:t>In some cases, replicated viruses can leave the cell by  “budding”, which does not immediately kill the cell.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14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of Virus Infections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7481" y="2092325"/>
            <a:ext cx="6130119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Attachment – remember viruses are cell specific, will only attach to specific cell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Entry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Replication and Assembly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Egress (Release)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09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59" y="395261"/>
            <a:ext cx="8432936" cy="5576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64626" y="6461780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246706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642" y="191390"/>
            <a:ext cx="7886700" cy="1325563"/>
          </a:xfrm>
        </p:spPr>
        <p:txBody>
          <a:bodyPr/>
          <a:lstStyle/>
          <a:p>
            <a:r>
              <a:rPr lang="en-US" dirty="0" smtClean="0"/>
              <a:t>Bacteriophages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921" y="1184532"/>
            <a:ext cx="7994142" cy="96329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Viruses that infect bacteria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327" y="1738995"/>
            <a:ext cx="3463330" cy="4051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64626" y="6461780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27821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5" y="557784"/>
            <a:ext cx="8372114" cy="5148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880360" y="3145536"/>
            <a:ext cx="1389888" cy="384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prophage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584448" y="3538728"/>
            <a:ext cx="36576" cy="7772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4626" y="6461780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997188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Viruses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957566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May cause:</a:t>
            </a:r>
          </a:p>
          <a:p>
            <a:pPr lvl="1"/>
            <a:r>
              <a:rPr lang="en-US" dirty="0" smtClean="0"/>
              <a:t>Acute disease (colds, influenza)</a:t>
            </a:r>
          </a:p>
          <a:p>
            <a:pPr lvl="1"/>
            <a:r>
              <a:rPr lang="en-US" dirty="0" smtClean="0"/>
              <a:t>Chronic infection (hepatitis C)</a:t>
            </a:r>
          </a:p>
          <a:p>
            <a:pPr lvl="1"/>
            <a:r>
              <a:rPr lang="en-US" dirty="0" smtClean="0"/>
              <a:t>Latency and intermittent symptoms (herpes simplex)</a:t>
            </a:r>
          </a:p>
          <a:p>
            <a:pPr lvl="2"/>
            <a:r>
              <a:rPr lang="en-US" dirty="0" smtClean="0"/>
              <a:t>remains in nerve tissue for life</a:t>
            </a:r>
          </a:p>
          <a:p>
            <a:pPr lvl="2"/>
            <a:r>
              <a:rPr lang="en-US" dirty="0" smtClean="0"/>
              <a:t>reactivation causes active replication and cell lysis</a:t>
            </a:r>
          </a:p>
          <a:p>
            <a:pPr lvl="1"/>
            <a:r>
              <a:rPr lang="en-US" dirty="0" smtClean="0"/>
              <a:t>Asymptomatic infection (other human herpesviruses)</a:t>
            </a:r>
          </a:p>
          <a:p>
            <a:pPr lvl="1"/>
            <a:r>
              <a:rPr lang="en-US" dirty="0" smtClean="0"/>
              <a:t>Oncogenesis (hepatitis B and C, human papillomavirus [HPV])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435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538" y="190061"/>
            <a:ext cx="7886700" cy="1253362"/>
          </a:xfrm>
        </p:spPr>
        <p:txBody>
          <a:bodyPr>
            <a:normAutofit/>
          </a:bodyPr>
          <a:lstStyle/>
          <a:p>
            <a:r>
              <a:rPr lang="en-US" dirty="0" smtClean="0"/>
              <a:t>Varicella-zoster (chickenpox virus)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675487"/>
            <a:ext cx="7790476" cy="3285714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779374"/>
            <a:ext cx="7957566" cy="89611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Childhood chickenpox </a:t>
            </a:r>
            <a:r>
              <a:rPr lang="en-US" dirty="0" smtClean="0">
                <a:sym typeface="Wingdings" panose="05000000000000000000" pitchFamily="2" charset="2"/>
              </a:rPr>
              <a:t> viral latency  possible reactivation in later life results in shingles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4626" y="6461780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689377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we will talk about viruses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254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HPV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24" y="1419476"/>
            <a:ext cx="7780952" cy="40190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4626" y="6461780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5759766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Viruses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Horizontal transmission</a:t>
            </a:r>
          </a:p>
          <a:p>
            <a:pPr lvl="1"/>
            <a:r>
              <a:rPr lang="en-US" dirty="0" smtClean="0"/>
              <a:t>virus typically enters by way of damaged plant tissue</a:t>
            </a:r>
          </a:p>
          <a:p>
            <a:pPr lvl="1"/>
            <a:r>
              <a:rPr lang="en-US" dirty="0" smtClean="0"/>
              <a:t>may come from pollen, another plant,  or vectors such as insect bites</a:t>
            </a:r>
          </a:p>
          <a:p>
            <a:pPr marL="0" indent="0">
              <a:buNone/>
            </a:pPr>
            <a:r>
              <a:rPr lang="en-US" dirty="0" smtClean="0"/>
              <a:t>Vertical transmission</a:t>
            </a:r>
          </a:p>
          <a:p>
            <a:pPr lvl="1"/>
            <a:r>
              <a:rPr lang="en-US" dirty="0" smtClean="0"/>
              <a:t>virus is transmitted from the parent plant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May cause hypoplasia (decreased growth and vigor)</a:t>
            </a:r>
          </a:p>
          <a:p>
            <a:pPr marL="0" indent="0">
              <a:buNone/>
            </a:pPr>
            <a:r>
              <a:rPr lang="en-US" dirty="0" smtClean="0"/>
              <a:t>May cause necrosis of the plant or plant tissue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826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246" y="504991"/>
            <a:ext cx="5774446" cy="5584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73123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241" y="1948267"/>
            <a:ext cx="7886700" cy="227749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Antibiotics designed to kill bacteria will not eliminate viruses. </a:t>
            </a:r>
            <a:br>
              <a:rPr lang="en-US" sz="3600" dirty="0" smtClean="0"/>
            </a:br>
            <a:r>
              <a:rPr lang="en-US" sz="3600" dirty="0" smtClean="0"/>
              <a:t>However, there are some antiviral drugs that are for controlling, but not curing, diseases.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238926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952500"/>
            <a:ext cx="866775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5454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Temperate viruses can remain dormant for a very long time</a:t>
            </a:r>
          </a:p>
          <a:p>
            <a:pPr lvl="2"/>
            <a:r>
              <a:rPr lang="en-US" dirty="0" smtClean="0"/>
              <a:t>Similar to the lysogenic cycle in bacteriophages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6482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3449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Prions: </a:t>
            </a:r>
            <a:br>
              <a:rPr lang="en-US" sz="4000" dirty="0" smtClean="0"/>
            </a:br>
            <a:r>
              <a:rPr lang="en-US" sz="4000" dirty="0" smtClean="0"/>
              <a:t>Proteinaceous Infectious Particles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655814" cy="4351338"/>
          </a:xfrm>
        </p:spPr>
        <p:txBody>
          <a:bodyPr/>
          <a:lstStyle/>
          <a:p>
            <a:r>
              <a:rPr lang="en-US" dirty="0" smtClean="0"/>
              <a:t>Very small</a:t>
            </a:r>
          </a:p>
          <a:p>
            <a:r>
              <a:rPr lang="en-US" dirty="0" smtClean="0"/>
              <a:t>Contain no nucleic acid</a:t>
            </a:r>
          </a:p>
          <a:p>
            <a:r>
              <a:rPr lang="en-US" dirty="0" smtClean="0"/>
              <a:t>Cause fatal neurodegenerative diseases</a:t>
            </a:r>
          </a:p>
          <a:p>
            <a:pPr lvl="1"/>
            <a:r>
              <a:rPr lang="en-US" dirty="0" smtClean="0"/>
              <a:t>Mad cow disease (BSE, bovine spongiform encephalopathy)</a:t>
            </a:r>
          </a:p>
          <a:p>
            <a:pPr lvl="1"/>
            <a:r>
              <a:rPr lang="en-US" dirty="0" smtClean="0"/>
              <a:t>(v)Creutzfeldt-Jakob disease (in humans)</a:t>
            </a:r>
          </a:p>
          <a:p>
            <a:pPr lvl="1"/>
            <a:r>
              <a:rPr lang="en-US" dirty="0" smtClean="0"/>
              <a:t>Kuru (in humans, spread by cannibalism)	</a:t>
            </a:r>
          </a:p>
          <a:p>
            <a:pPr lvl="1"/>
            <a:r>
              <a:rPr lang="en-US" dirty="0" smtClean="0"/>
              <a:t>Scrapie (in sheep)</a:t>
            </a:r>
          </a:p>
          <a:p>
            <a:pPr lvl="1"/>
            <a:r>
              <a:rPr lang="en-US" dirty="0" smtClean="0"/>
              <a:t>Chronic wasting disease (in deer, moose, elk)</a:t>
            </a:r>
          </a:p>
          <a:p>
            <a:r>
              <a:rPr lang="en-US" dirty="0" smtClean="0"/>
              <a:t>Prions are not destroyed by cooking.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0066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we will talk about Bacteria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1072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8063"/>
            <a:ext cx="8229600" cy="83548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600" dirty="0">
                <a:solidFill>
                  <a:schemeClr val="tx1"/>
                </a:solidFill>
                <a:latin typeface="Comic Sans MS"/>
                <a:cs typeface="Comic Sans MS"/>
              </a:rPr>
              <a:t>Prokaryotic Diversity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Font typeface="Arial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Tx/>
              <a:buFont typeface="Arial"/>
              <a:buChar char="•"/>
            </a:pPr>
            <a:r>
              <a:rPr lang="en-US" sz="2500" dirty="0" smtClean="0">
                <a:latin typeface="Comic Sans MS"/>
                <a:cs typeface="Comic Sans MS"/>
              </a:rPr>
              <a:t>Oldest, structurally simplest, and most abundant forms of life.</a:t>
            </a:r>
          </a:p>
          <a:p>
            <a:pPr marL="342900" indent="-342900">
              <a:buClrTx/>
              <a:buFont typeface="Arial"/>
              <a:buChar char="•"/>
            </a:pPr>
            <a:r>
              <a:rPr lang="en-US" sz="2500" dirty="0" smtClean="0">
                <a:latin typeface="Comic Sans MS"/>
                <a:cs typeface="Comic Sans MS"/>
              </a:rPr>
              <a:t>Abundant for over a billion years before eukaryotes.</a:t>
            </a:r>
          </a:p>
          <a:p>
            <a:pPr marL="342900" indent="-342900">
              <a:buClrTx/>
              <a:buFont typeface="Arial"/>
              <a:buChar char="•"/>
            </a:pPr>
            <a:r>
              <a:rPr lang="en-US" sz="2500" dirty="0" smtClean="0">
                <a:latin typeface="Comic Sans MS"/>
                <a:cs typeface="Comic Sans MS"/>
              </a:rPr>
              <a:t>90 to 99% unknown and undescribed</a:t>
            </a:r>
          </a:p>
          <a:p>
            <a:pPr marL="342900" indent="-342900">
              <a:buClrTx/>
              <a:buFont typeface="Arial"/>
              <a:buChar char="•"/>
            </a:pPr>
            <a:r>
              <a:rPr lang="en-US" sz="2500" dirty="0" smtClean="0">
                <a:latin typeface="Comic Sans MS"/>
                <a:cs typeface="Comic Sans MS"/>
              </a:rPr>
              <a:t>Less than 1% cause disease</a:t>
            </a:r>
            <a:endParaRPr lang="en-US" sz="2500" dirty="0">
              <a:latin typeface="Comic Sans MS"/>
              <a:cs typeface="Comic Sans MS"/>
            </a:endParaRPr>
          </a:p>
          <a:p>
            <a:pPr marL="342900" indent="-342900">
              <a:buClrTx/>
              <a:buFont typeface="Arial"/>
              <a:buChar char="•"/>
            </a:pPr>
            <a:r>
              <a:rPr lang="en-US" sz="2500" dirty="0" smtClean="0">
                <a:latin typeface="Comic Sans MS"/>
                <a:cs typeface="Comic Sans MS"/>
              </a:rPr>
              <a:t>Fall into 2 domains</a:t>
            </a:r>
          </a:p>
          <a:p>
            <a:pPr lvl="2">
              <a:buClrTx/>
              <a:buFont typeface="Wingdings" charset="2"/>
              <a:buChar char="§"/>
            </a:pPr>
            <a:r>
              <a:rPr lang="en-US" sz="2300" dirty="0" smtClean="0">
                <a:latin typeface="Comic Sans MS"/>
                <a:cs typeface="Comic Sans MS"/>
              </a:rPr>
              <a:t>Domain Bacteria – the ones that cause disease are in this Domain</a:t>
            </a:r>
          </a:p>
          <a:p>
            <a:pPr lvl="2">
              <a:buClrTx/>
              <a:buFont typeface="Wingdings" charset="2"/>
              <a:buChar char="§"/>
            </a:pPr>
            <a:r>
              <a:rPr lang="en-US" sz="2300" dirty="0" smtClean="0">
                <a:latin typeface="Comic Sans MS"/>
                <a:cs typeface="Comic Sans MS"/>
              </a:rPr>
              <a:t>Domain Archaea – include the extremophile bacteria</a:t>
            </a:r>
            <a:endParaRPr lang="en-US" sz="2500" dirty="0" smtClean="0">
              <a:latin typeface="Comic Sans MS"/>
              <a:cs typeface="Comic Sans MS"/>
            </a:endParaRPr>
          </a:p>
          <a:p>
            <a:endParaRPr lang="en-US" sz="25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60555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5575480"/>
            <a:ext cx="8062912" cy="871357"/>
          </a:xfrm>
        </p:spPr>
        <p:txBody>
          <a:bodyPr>
            <a:noAutofit/>
          </a:bodyPr>
          <a:lstStyle/>
          <a:p>
            <a:pPr marL="342900" indent="-342900">
              <a:buClrTx/>
              <a:buFont typeface="Arial"/>
              <a:buChar char="•"/>
            </a:pPr>
            <a:r>
              <a:rPr lang="en-US" sz="2400" dirty="0">
                <a:latin typeface="Comic Sans MS"/>
                <a:cs typeface="Comic Sans MS"/>
              </a:rPr>
              <a:t>The features of a typical prokaryotic cell are shown.</a:t>
            </a:r>
          </a:p>
        </p:txBody>
      </p:sp>
      <p:pic>
        <p:nvPicPr>
          <p:cNvPr id="3" name="Picture Placeholder 2" descr="Figure_B22_02_02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422" r="-33422"/>
          <a:stretch>
            <a:fillRect/>
          </a:stretch>
        </p:blipFill>
        <p:spPr>
          <a:xfrm>
            <a:off x="-251363" y="656822"/>
            <a:ext cx="9395363" cy="4078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47731" y="6632621"/>
            <a:ext cx="44069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29605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42611"/>
            <a:ext cx="7886700" cy="1159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Viruses are Different from Living Cells, Yet</a:t>
            </a:r>
          </a:p>
          <a:p>
            <a:pPr marL="0" indent="0">
              <a:buNone/>
            </a:pPr>
            <a:r>
              <a:rPr lang="en-US" sz="3200" dirty="0" smtClean="0"/>
              <a:t>They Make a Large Impact on Cells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628650" y="21939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They are “acellular” (not cells).</a:t>
            </a:r>
          </a:p>
          <a:p>
            <a:r>
              <a:rPr lang="en-US" dirty="0" smtClean="0"/>
              <a:t>They have no metabolism and cannot grow.</a:t>
            </a:r>
          </a:p>
          <a:p>
            <a:r>
              <a:rPr lang="en-US" dirty="0" smtClean="0"/>
              <a:t>They depend on host cells to make copies of themselves.</a:t>
            </a:r>
          </a:p>
          <a:p>
            <a:pPr lvl="2"/>
            <a:r>
              <a:rPr lang="en-US" dirty="0" smtClean="0"/>
              <a:t>They are the ultimate parasite; cannot replicate unless they are in host cell using that cell’s machinery</a:t>
            </a:r>
          </a:p>
          <a:p>
            <a:r>
              <a:rPr lang="en-US" dirty="0" smtClean="0"/>
              <a:t>Their origin is uncertain.</a:t>
            </a:r>
          </a:p>
          <a:p>
            <a:r>
              <a:rPr lang="en-US" dirty="0" smtClean="0"/>
              <a:t>They seem to have collected pieces of nucleic acid from various sources.</a:t>
            </a:r>
          </a:p>
          <a:p>
            <a:r>
              <a:rPr lang="en-US" dirty="0" smtClean="0"/>
              <a:t>They can infect nearly all lifeforms.</a:t>
            </a:r>
          </a:p>
          <a:p>
            <a:r>
              <a:rPr lang="en-US" dirty="0" smtClean="0"/>
              <a:t>They are not only species specific but tissue specific (as far as what they will infect)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9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100" dirty="0" smtClean="0">
                <a:solidFill>
                  <a:srgbClr val="000000"/>
                </a:solidFill>
                <a:latin typeface="Comic Sans MS"/>
                <a:cs typeface="Comic Sans MS"/>
              </a:rPr>
              <a:t>Basic bacterial shapes</a:t>
            </a:r>
            <a:endParaRPr lang="en-US" sz="41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40545" y="4461177"/>
            <a:ext cx="8062912" cy="1439562"/>
          </a:xfrm>
        </p:spPr>
        <p:txBody>
          <a:bodyPr>
            <a:noAutofit/>
          </a:bodyPr>
          <a:lstStyle/>
          <a:p>
            <a:pPr marL="342900" indent="-342900">
              <a:buClrTx/>
              <a:buFont typeface="Arial"/>
              <a:buChar char="•"/>
            </a:pPr>
            <a:r>
              <a:rPr lang="en-US" dirty="0">
                <a:latin typeface="Comic Sans MS"/>
                <a:cs typeface="Comic Sans MS"/>
              </a:rPr>
              <a:t>Prokaryotes </a:t>
            </a:r>
            <a:r>
              <a:rPr lang="en-US" dirty="0" smtClean="0">
                <a:latin typeface="Comic Sans MS"/>
                <a:cs typeface="Comic Sans MS"/>
              </a:rPr>
              <a:t>have 3 basic shapes:</a:t>
            </a:r>
          </a:p>
          <a:p>
            <a:pPr marL="845820" lvl="1" indent="-342900">
              <a:buClrTx/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(a</a:t>
            </a:r>
            <a:r>
              <a:rPr lang="en-US" dirty="0">
                <a:latin typeface="Comic Sans MS"/>
                <a:cs typeface="Comic Sans MS"/>
              </a:rPr>
              <a:t>) cocci, or spherical </a:t>
            </a:r>
            <a:endParaRPr lang="en-US" dirty="0" smtClean="0">
              <a:latin typeface="Comic Sans MS"/>
              <a:cs typeface="Comic Sans MS"/>
            </a:endParaRPr>
          </a:p>
          <a:p>
            <a:pPr marL="845820" lvl="1" indent="-342900">
              <a:buClrTx/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(</a:t>
            </a:r>
            <a:r>
              <a:rPr lang="en-US" dirty="0">
                <a:latin typeface="Comic Sans MS"/>
                <a:cs typeface="Comic Sans MS"/>
              </a:rPr>
              <a:t>b) bacilli, or </a:t>
            </a:r>
            <a:r>
              <a:rPr lang="en-US" dirty="0" smtClean="0">
                <a:latin typeface="Comic Sans MS"/>
                <a:cs typeface="Comic Sans MS"/>
              </a:rPr>
              <a:t>rod-shaped </a:t>
            </a:r>
          </a:p>
          <a:p>
            <a:pPr marL="845820" lvl="1" indent="-342900">
              <a:buClrTx/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(</a:t>
            </a:r>
            <a:r>
              <a:rPr lang="en-US" dirty="0">
                <a:latin typeface="Comic Sans MS"/>
                <a:cs typeface="Comic Sans MS"/>
              </a:rPr>
              <a:t>c) </a:t>
            </a:r>
            <a:r>
              <a:rPr lang="en-US" dirty="0" err="1">
                <a:latin typeface="Comic Sans MS"/>
                <a:cs typeface="Comic Sans MS"/>
              </a:rPr>
              <a:t>spirilli</a:t>
            </a:r>
            <a:r>
              <a:rPr lang="en-US" dirty="0">
                <a:latin typeface="Comic Sans MS"/>
                <a:cs typeface="Comic Sans MS"/>
              </a:rPr>
              <a:t>, or spiral-shaped. </a:t>
            </a:r>
            <a:endParaRPr lang="en-US" dirty="0" smtClean="0">
              <a:latin typeface="Comic Sans MS"/>
              <a:cs typeface="Comic Sans MS"/>
            </a:endParaRPr>
          </a:p>
        </p:txBody>
      </p:sp>
      <p:pic>
        <p:nvPicPr>
          <p:cNvPr id="9" name="Picture Placeholder 8" descr="Figure_B22_02_01abc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966" b="-7966"/>
          <a:stretch>
            <a:fillRect/>
          </a:stretch>
        </p:blipFill>
        <p:spPr>
          <a:xfrm>
            <a:off x="540544" y="854995"/>
            <a:ext cx="8062913" cy="3500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47731" y="6632621"/>
            <a:ext cx="44069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88850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77667" y="862885"/>
            <a:ext cx="3943572" cy="5890527"/>
          </a:xfrm>
        </p:spPr>
        <p:txBody>
          <a:bodyPr>
            <a:noAutofit/>
          </a:bodyPr>
          <a:lstStyle/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mic Sans MS"/>
                <a:cs typeface="Comic Sans MS"/>
              </a:rPr>
              <a:t>Generally, most species of bacteria </a:t>
            </a:r>
            <a:r>
              <a:rPr lang="en-US" sz="1600" dirty="0">
                <a:latin typeface="Comic Sans MS"/>
                <a:cs typeface="Comic Sans MS"/>
              </a:rPr>
              <a:t>are divided into two major groups: Gram positive and Gram </a:t>
            </a:r>
            <a:r>
              <a:rPr lang="en-US" sz="1600" dirty="0" smtClean="0">
                <a:latin typeface="Comic Sans MS"/>
                <a:cs typeface="Comic Sans MS"/>
              </a:rPr>
              <a:t>negative. 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mic Sans MS"/>
                <a:cs typeface="Comic Sans MS"/>
              </a:rPr>
              <a:t>Both </a:t>
            </a:r>
            <a:r>
              <a:rPr lang="en-US" sz="1600" dirty="0">
                <a:latin typeface="Comic Sans MS"/>
                <a:cs typeface="Comic Sans MS"/>
              </a:rPr>
              <a:t>groups have a cell wall composed of peptidoglycan: in Gram-positive bacteria, the wall </a:t>
            </a:r>
            <a:r>
              <a:rPr lang="en-US" sz="1600" dirty="0" smtClean="0">
                <a:latin typeface="Comic Sans MS"/>
                <a:cs typeface="Comic Sans MS"/>
              </a:rPr>
              <a:t>is thick</a:t>
            </a:r>
            <a:r>
              <a:rPr lang="en-US" sz="1600" dirty="0">
                <a:latin typeface="Comic Sans MS"/>
                <a:cs typeface="Comic Sans MS"/>
              </a:rPr>
              <a:t>, whereas in Gram-negative bacteria, the wall is thin. </a:t>
            </a:r>
            <a:endParaRPr lang="en-US" sz="1600" dirty="0" smtClean="0">
              <a:latin typeface="Comic Sans MS"/>
              <a:cs typeface="Comic Sans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139" y="1017431"/>
            <a:ext cx="4026867" cy="5003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889567" y="6413266"/>
            <a:ext cx="279275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C</a:t>
            </a:r>
            <a:r>
              <a:rPr lang="en-US" sz="800" dirty="0" smtClean="0"/>
              <a:t>aption</a:t>
            </a:r>
            <a:r>
              <a:rPr lang="en-US" sz="800" dirty="0"/>
              <a:t>: </a:t>
            </a:r>
            <a:r>
              <a:rPr lang="en-US" sz="800" dirty="0" smtClean="0">
                <a:hlinkClick r:id="rId3"/>
              </a:rPr>
              <a:t>Gram-cell-wall</a:t>
            </a:r>
            <a:r>
              <a:rPr lang="en-US" sz="800" dirty="0" smtClean="0"/>
              <a:t> </a:t>
            </a:r>
            <a:r>
              <a:rPr lang="en-US" sz="800" dirty="0"/>
              <a:t>(c) </a:t>
            </a:r>
            <a:r>
              <a:rPr lang="en-US" sz="800" dirty="0" err="1"/>
              <a:t>Graevemoore</a:t>
            </a:r>
            <a:r>
              <a:rPr lang="en-US" sz="800" dirty="0"/>
              <a:t> , </a:t>
            </a:r>
            <a:r>
              <a:rPr lang="en-US" sz="800" u="sng" dirty="0">
                <a:hlinkClick r:id="rId4"/>
              </a:rPr>
              <a:t>Public domain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23155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81291" y="611095"/>
            <a:ext cx="7781419" cy="542192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Font typeface="Arial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Cell wall</a:t>
            </a:r>
          </a:p>
          <a:p>
            <a:endParaRPr lang="en-US" altLang="en-US" sz="1200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lvl="1">
              <a:buClrTx/>
            </a:pPr>
            <a:r>
              <a:rPr lang="en-US" altLang="en-US" sz="2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Peptidoglycan forms a rigid network</a:t>
            </a:r>
          </a:p>
          <a:p>
            <a:pPr lvl="3">
              <a:buClr>
                <a:schemeClr val="tx1"/>
              </a:buClr>
            </a:pPr>
            <a:r>
              <a:rPr lang="en-US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Maintains shape</a:t>
            </a:r>
          </a:p>
          <a:p>
            <a:pPr lvl="3">
              <a:buClr>
                <a:schemeClr val="tx1"/>
              </a:buClr>
            </a:pPr>
            <a:r>
              <a:rPr lang="en-US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Withstands hypotonic environments</a:t>
            </a:r>
          </a:p>
          <a:p>
            <a:pPr lvl="3">
              <a:buClr>
                <a:schemeClr val="tx1"/>
              </a:buClr>
            </a:pPr>
            <a:r>
              <a:rPr lang="en-US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Archaea have a similar molecule</a:t>
            </a:r>
          </a:p>
          <a:p>
            <a:pPr lvl="1"/>
            <a:endParaRPr lang="en-US" altLang="en-US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lvl="1">
              <a:buClrTx/>
            </a:pPr>
            <a:r>
              <a:rPr lang="en-US" altLang="en-US" sz="2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Gram stain</a:t>
            </a:r>
          </a:p>
          <a:p>
            <a:pPr lvl="3">
              <a:buClrTx/>
            </a:pPr>
            <a:r>
              <a:rPr lang="en-US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Gram-positive bacteria have a thicker peptidoglycan wall and stain a purple color</a:t>
            </a:r>
          </a:p>
          <a:p>
            <a:pPr lvl="3">
              <a:buClrTx/>
            </a:pPr>
            <a:r>
              <a:rPr lang="en-US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Gram-negative bacteria contain less peptidoglycan and do not retain the purple-colored dye – retain counterstain and look pink</a:t>
            </a:r>
          </a:p>
          <a:p>
            <a:pPr lvl="2"/>
            <a:endParaRPr lang="en-US" altLang="en-US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987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101" y="87405"/>
            <a:ext cx="6642785" cy="67056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8955" y="820615"/>
            <a:ext cx="2126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anose="030F0702030302020204" pitchFamily="66" charset="0"/>
              </a:rPr>
              <a:t>The Gram </a:t>
            </a:r>
          </a:p>
          <a:p>
            <a:pPr algn="ctr"/>
            <a:r>
              <a:rPr lang="en-US" sz="2000" dirty="0" smtClean="0">
                <a:latin typeface="Comic Sans MS" panose="030F0702030302020204" pitchFamily="66" charset="0"/>
              </a:rPr>
              <a:t>Stain Procedure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956" y="6171251"/>
            <a:ext cx="231414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latin typeface="Comic Sans MS"/>
                <a:cs typeface="Comic Sans MS"/>
              </a:rPr>
              <a:t>Caption: </a:t>
            </a:r>
            <a:r>
              <a:rPr lang="en-US" sz="1100" u="sng" dirty="0" smtClean="0">
                <a:latin typeface="Comic Sans MS"/>
                <a:cs typeface="Comic Sans MS"/>
              </a:rPr>
              <a:t>Gram Stain Procedure</a:t>
            </a:r>
            <a:r>
              <a:rPr lang="en-US" sz="1100" dirty="0" smtClean="0">
                <a:latin typeface="Comic Sans MS"/>
                <a:cs typeface="Comic Sans MS"/>
              </a:rPr>
              <a:t> (c)Michigan State University,</a:t>
            </a:r>
            <a:r>
              <a:rPr lang="de-DE" sz="1100" dirty="0" smtClean="0">
                <a:latin typeface="Comic Sans MS"/>
                <a:cs typeface="Comic Sans MS"/>
              </a:rPr>
              <a:t> </a:t>
            </a:r>
            <a:r>
              <a:rPr lang="de-DE" sz="1100" u="sng" dirty="0" smtClean="0">
                <a:latin typeface="Comic Sans MS"/>
                <a:cs typeface="Comic Sans MS"/>
              </a:rPr>
              <a:t>Public domain </a:t>
            </a:r>
            <a:endParaRPr lang="en-US" sz="1100" u="sng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7720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17116" y="457200"/>
            <a:ext cx="8109769" cy="54403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Font typeface="Arial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S-layer</a:t>
            </a:r>
          </a:p>
          <a:p>
            <a:pPr lvl="2">
              <a:buClrTx/>
            </a:pPr>
            <a:r>
              <a:rPr lang="en-US" altLang="en-US" sz="24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Rigid </a:t>
            </a:r>
            <a:r>
              <a:rPr lang="en-US" altLang="en-US" sz="2400" dirty="0" err="1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paracrystalline</a:t>
            </a:r>
            <a:r>
              <a:rPr lang="en-US" altLang="en-US" sz="24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layer found in some bacteria and Archaea</a:t>
            </a:r>
            <a:endParaRPr lang="en-US" altLang="en-US" sz="2400" dirty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lvl="2">
              <a:buClrTx/>
            </a:pPr>
            <a:r>
              <a:rPr lang="en-US" altLang="en-US" sz="24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Outside of peptidoglycan or outer membrane layers in gram-negative and gram-positive bacteria</a:t>
            </a:r>
          </a:p>
          <a:p>
            <a:pPr lvl="2">
              <a:buClrTx/>
            </a:pPr>
            <a:r>
              <a:rPr lang="en-US" altLang="en-US" sz="24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Diverse functions – often involves adhesion</a:t>
            </a:r>
          </a:p>
          <a:p>
            <a:endParaRPr lang="en-US" altLang="en-US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r>
              <a:rPr lang="en-US" altLang="en-US" sz="32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Capsule</a:t>
            </a:r>
          </a:p>
          <a:p>
            <a:pPr lvl="2">
              <a:buClrTx/>
            </a:pPr>
            <a:r>
              <a:rPr lang="en-US" altLang="en-US" sz="24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Gelatinous layer found in some bacteria</a:t>
            </a:r>
          </a:p>
          <a:p>
            <a:pPr lvl="2">
              <a:buClrTx/>
            </a:pPr>
            <a:r>
              <a:rPr lang="en-US" altLang="en-US" sz="24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Aids in attachment</a:t>
            </a:r>
          </a:p>
          <a:p>
            <a:pPr lvl="2">
              <a:buClrTx/>
            </a:pPr>
            <a:r>
              <a:rPr lang="en-US" altLang="en-US" sz="24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Protects from the immune system</a:t>
            </a:r>
          </a:p>
        </p:txBody>
      </p:sp>
    </p:spTree>
    <p:extLst>
      <p:ext uri="{BB962C8B-B14F-4D97-AF65-F5344CB8AC3E}">
        <p14:creationId xmlns:p14="http://schemas.microsoft.com/office/powerpoint/2010/main" val="308847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42624" y="571500"/>
            <a:ext cx="7658753" cy="45259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Font typeface="Arial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Flagella</a:t>
            </a:r>
          </a:p>
          <a:p>
            <a:pPr lvl="2">
              <a:buClrTx/>
            </a:pPr>
            <a:r>
              <a:rPr lang="en-US" altLang="en-US" sz="24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Slender, rigid, helical structures</a:t>
            </a:r>
          </a:p>
          <a:p>
            <a:pPr lvl="2">
              <a:buClrTx/>
            </a:pPr>
            <a:r>
              <a:rPr lang="en-US" altLang="en-US" sz="24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Composed of the protein </a:t>
            </a:r>
            <a:r>
              <a:rPr lang="en-US" altLang="en-US" sz="2400" dirty="0" err="1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flagellin</a:t>
            </a:r>
            <a:endParaRPr lang="en-US" altLang="en-US" sz="2400" dirty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lvl="2">
              <a:buClrTx/>
            </a:pPr>
            <a:r>
              <a:rPr lang="en-US" altLang="en-US" sz="24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Involved in locomotion – spins like propeller</a:t>
            </a:r>
          </a:p>
          <a:p>
            <a:endParaRPr lang="en-US" altLang="en-US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r>
              <a:rPr lang="en-US" altLang="en-US" sz="32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Pili </a:t>
            </a:r>
          </a:p>
          <a:p>
            <a:pPr lvl="2">
              <a:buClrTx/>
            </a:pPr>
            <a:r>
              <a:rPr lang="en-US" altLang="en-US" sz="24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Short, </a:t>
            </a:r>
            <a:r>
              <a:rPr lang="en-US" altLang="en-US" sz="2400" dirty="0" err="1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hairlike</a:t>
            </a:r>
            <a:r>
              <a:rPr lang="en-US" altLang="en-US" sz="24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structures</a:t>
            </a:r>
          </a:p>
          <a:p>
            <a:pPr lvl="2">
              <a:buClrTx/>
            </a:pPr>
            <a:r>
              <a:rPr lang="en-US" altLang="en-US" sz="24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Found in gram-negative bacteria</a:t>
            </a:r>
          </a:p>
          <a:p>
            <a:pPr lvl="2">
              <a:buClrTx/>
            </a:pPr>
            <a:r>
              <a:rPr lang="en-US" altLang="en-US" sz="24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Aid in attachment and conjugation</a:t>
            </a:r>
          </a:p>
        </p:txBody>
      </p:sp>
    </p:spTree>
    <p:extLst>
      <p:ext uri="{BB962C8B-B14F-4D97-AF65-F5344CB8AC3E}">
        <p14:creationId xmlns:p14="http://schemas.microsoft.com/office/powerpoint/2010/main" val="170646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terial flagella struct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43" y="2568982"/>
            <a:ext cx="5082703" cy="3964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5715785" y="172309"/>
            <a:ext cx="3216693" cy="3704644"/>
            <a:chOff x="5529025" y="862733"/>
            <a:chExt cx="3216693" cy="3704644"/>
          </a:xfrm>
        </p:grpSpPr>
        <p:pic>
          <p:nvPicPr>
            <p:cNvPr id="7" name="Picture 6" descr="Flagellum-beating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44815" b="15237"/>
            <a:stretch/>
          </p:blipFill>
          <p:spPr>
            <a:xfrm>
              <a:off x="5529025" y="862733"/>
              <a:ext cx="3215957" cy="37046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8181962" y="1509413"/>
              <a:ext cx="563756" cy="23083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</p:txBody>
        </p:sp>
      </p:grpSp>
      <p:sp>
        <p:nvSpPr>
          <p:cNvPr id="9" name="Right Brace 8"/>
          <p:cNvSpPr/>
          <p:nvPr/>
        </p:nvSpPr>
        <p:spPr>
          <a:xfrm>
            <a:off x="5399691" y="4498464"/>
            <a:ext cx="401552" cy="1595029"/>
          </a:xfrm>
          <a:prstGeom prst="rightBrace">
            <a:avLst>
              <a:gd name="adj1" fmla="val 0"/>
              <a:gd name="adj2" fmla="val 51670"/>
            </a:avLst>
          </a:prstGeom>
          <a:ln w="508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64742" y="937546"/>
            <a:ext cx="5221502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Rotary motion propels the cell</a:t>
            </a:r>
          </a:p>
          <a:p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3258" y="5141030"/>
            <a:ext cx="1838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Basal body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1527" y="6516205"/>
            <a:ext cx="50347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mic Sans MS"/>
                <a:cs typeface="Comic Sans MS"/>
              </a:rPr>
              <a:t>Caption: </a:t>
            </a:r>
            <a:r>
              <a:rPr lang="en-US" sz="800" u="sng" dirty="0" smtClean="0">
                <a:latin typeface="Comic Sans MS"/>
                <a:cs typeface="Comic Sans MS"/>
              </a:rPr>
              <a:t>Bacterial Flagella</a:t>
            </a:r>
            <a:r>
              <a:rPr lang="en-US" sz="800" dirty="0" smtClean="0">
                <a:latin typeface="Comic Sans MS"/>
                <a:cs typeface="Comic Sans MS"/>
              </a:rPr>
              <a:t> (c)biologyexams4u.blogspot.in,</a:t>
            </a:r>
            <a:r>
              <a:rPr lang="de-DE" sz="800" dirty="0" smtClean="0">
                <a:latin typeface="Comic Sans MS"/>
                <a:cs typeface="Comic Sans MS"/>
              </a:rPr>
              <a:t> </a:t>
            </a:r>
            <a:r>
              <a:rPr lang="de-DE" sz="800" u="sng" dirty="0" smtClean="0">
                <a:latin typeface="Comic Sans MS"/>
                <a:cs typeface="Comic Sans MS"/>
              </a:rPr>
              <a:t>Public domain </a:t>
            </a:r>
            <a:endParaRPr lang="en-US" sz="800" u="sng" dirty="0">
              <a:latin typeface="Comic Sans MS"/>
              <a:cs typeface="Comic Sans M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62040" y="3854351"/>
            <a:ext cx="33031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mic Sans MS"/>
                <a:cs typeface="Comic Sans MS"/>
              </a:rPr>
              <a:t>Caption: </a:t>
            </a:r>
            <a:r>
              <a:rPr lang="en-US" sz="800" u="sng" dirty="0" smtClean="0">
                <a:latin typeface="Comic Sans MS"/>
                <a:cs typeface="Comic Sans MS"/>
              </a:rPr>
              <a:t>Flagellum-Beating</a:t>
            </a:r>
            <a:r>
              <a:rPr lang="en-US" sz="800" dirty="0" smtClean="0">
                <a:latin typeface="Comic Sans MS"/>
                <a:cs typeface="Comic Sans MS"/>
              </a:rPr>
              <a:t> (c)L. </a:t>
            </a:r>
            <a:r>
              <a:rPr lang="en-US" sz="800" dirty="0" err="1" smtClean="0">
                <a:latin typeface="Comic Sans MS"/>
                <a:cs typeface="Comic Sans MS"/>
              </a:rPr>
              <a:t>Kohidai</a:t>
            </a:r>
            <a:r>
              <a:rPr lang="de-DE" sz="800" dirty="0" smtClean="0">
                <a:latin typeface="Comic Sans MS"/>
                <a:cs typeface="Comic Sans MS"/>
              </a:rPr>
              <a:t>, </a:t>
            </a:r>
            <a:r>
              <a:rPr lang="de-DE" sz="800" u="sng" dirty="0" smtClean="0">
                <a:latin typeface="Comic Sans MS"/>
                <a:cs typeface="Comic Sans MS"/>
              </a:rPr>
              <a:t>Public domain</a:t>
            </a:r>
            <a:endParaRPr lang="en-US" sz="800" u="sng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80263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03213"/>
            <a:ext cx="8229600" cy="45259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Font typeface="Arial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Endospores</a:t>
            </a:r>
          </a:p>
          <a:p>
            <a:pPr lvl="2">
              <a:buClrTx/>
            </a:pPr>
            <a:r>
              <a:rPr lang="en-US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Develop a thick wall around their genome and a small portion of the cytoplasm</a:t>
            </a:r>
          </a:p>
          <a:p>
            <a:pPr lvl="2">
              <a:buClrTx/>
            </a:pPr>
            <a:r>
              <a:rPr lang="en-US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When exposed to environmental stress</a:t>
            </a:r>
          </a:p>
          <a:p>
            <a:pPr lvl="2">
              <a:buClrTx/>
            </a:pPr>
            <a:r>
              <a:rPr lang="en-US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Highly resistant to environmental stress</a:t>
            </a:r>
          </a:p>
          <a:p>
            <a:pPr lvl="3">
              <a:buClrTx/>
            </a:pPr>
            <a:r>
              <a:rPr lang="en-US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Especially heat</a:t>
            </a:r>
          </a:p>
          <a:p>
            <a:pPr lvl="2">
              <a:buClrTx/>
            </a:pPr>
            <a:r>
              <a:rPr lang="en-US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When conditions improve can germinate and return to normal cell division</a:t>
            </a:r>
          </a:p>
          <a:p>
            <a:pPr lvl="2">
              <a:buClrTx/>
            </a:pPr>
            <a:r>
              <a:rPr lang="en-US" altLang="en-US" sz="2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Bacteria causing tetanus, botulism, and anthrax</a:t>
            </a:r>
          </a:p>
          <a:p>
            <a:pPr lvl="1"/>
            <a:endParaRPr lang="en-US" altLang="en-US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41" y="4408379"/>
            <a:ext cx="4814159" cy="2011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092" y="3954794"/>
            <a:ext cx="3961367" cy="2468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54359" y="6363243"/>
            <a:ext cx="47515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mic Sans MS"/>
                <a:cs typeface="Comic Sans MS"/>
              </a:rPr>
              <a:t>Caption: </a:t>
            </a:r>
            <a:r>
              <a:rPr lang="en-US" sz="800" u="sng" dirty="0" smtClean="0">
                <a:latin typeface="Comic Sans MS"/>
                <a:cs typeface="Comic Sans MS"/>
              </a:rPr>
              <a:t>OSC </a:t>
            </a:r>
            <a:r>
              <a:rPr lang="en-US" sz="800" u="sng" dirty="0" err="1" smtClean="0">
                <a:latin typeface="Comic Sans MS"/>
                <a:cs typeface="Comic Sans MS"/>
              </a:rPr>
              <a:t>Microbio</a:t>
            </a:r>
            <a:r>
              <a:rPr lang="en-US" sz="800" u="sng" dirty="0" smtClean="0">
                <a:latin typeface="Comic Sans MS"/>
                <a:cs typeface="Comic Sans MS"/>
              </a:rPr>
              <a:t> 02 04 Endospores</a:t>
            </a:r>
            <a:r>
              <a:rPr lang="en-US" sz="800" dirty="0" smtClean="0">
                <a:latin typeface="Comic Sans MS"/>
                <a:cs typeface="Comic Sans MS"/>
              </a:rPr>
              <a:t> (c)CNX </a:t>
            </a:r>
            <a:r>
              <a:rPr lang="en-US" sz="800" dirty="0" err="1" smtClean="0">
                <a:latin typeface="Comic Sans MS"/>
                <a:cs typeface="Comic Sans MS"/>
              </a:rPr>
              <a:t>OpenStax</a:t>
            </a:r>
            <a:r>
              <a:rPr lang="de-DE" sz="800" dirty="0" smtClean="0">
                <a:latin typeface="Comic Sans MS"/>
                <a:cs typeface="Comic Sans MS"/>
              </a:rPr>
              <a:t>, </a:t>
            </a:r>
            <a:r>
              <a:rPr lang="de-DE" sz="800" u="sng" dirty="0" smtClean="0">
                <a:latin typeface="Comic Sans MS"/>
                <a:cs typeface="Comic Sans MS"/>
              </a:rPr>
              <a:t>Public domain</a:t>
            </a:r>
            <a:endParaRPr lang="en-US" sz="800" u="sng" dirty="0">
              <a:latin typeface="Comic Sans MS"/>
              <a:cs typeface="Comic Sans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0150" y="6382168"/>
            <a:ext cx="38346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mic Sans MS"/>
                <a:cs typeface="Comic Sans MS"/>
              </a:rPr>
              <a:t>Caption: </a:t>
            </a:r>
            <a:r>
              <a:rPr lang="en-US" sz="800" u="sng" dirty="0" smtClean="0">
                <a:latin typeface="Comic Sans MS"/>
                <a:cs typeface="Comic Sans MS"/>
              </a:rPr>
              <a:t>Endospore </a:t>
            </a:r>
            <a:r>
              <a:rPr lang="en-US" sz="800" u="sng" dirty="0" err="1" smtClean="0">
                <a:latin typeface="Comic Sans MS"/>
                <a:cs typeface="Comic Sans MS"/>
              </a:rPr>
              <a:t>Bazillus</a:t>
            </a:r>
            <a:r>
              <a:rPr lang="en-US" sz="800" dirty="0" smtClean="0">
                <a:latin typeface="Comic Sans MS"/>
                <a:cs typeface="Comic Sans MS"/>
              </a:rPr>
              <a:t> (c)Geoman3</a:t>
            </a:r>
            <a:r>
              <a:rPr lang="de-DE" sz="800" dirty="0" smtClean="0">
                <a:latin typeface="Comic Sans MS"/>
                <a:cs typeface="Comic Sans MS"/>
              </a:rPr>
              <a:t>, </a:t>
            </a:r>
            <a:r>
              <a:rPr lang="de-DE" sz="800" u="sng" dirty="0" smtClean="0">
                <a:latin typeface="Comic Sans MS"/>
                <a:cs typeface="Comic Sans MS"/>
              </a:rPr>
              <a:t>Public domain</a:t>
            </a:r>
            <a:endParaRPr lang="en-US" sz="800" u="sng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9986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20497" y="4824442"/>
            <a:ext cx="8418564" cy="159279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Font typeface="Arial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Prokaryotic cells often have complex internal membranes</a:t>
            </a:r>
          </a:p>
          <a:p>
            <a:pPr lvl="1">
              <a:buClrTx/>
            </a:pPr>
            <a:r>
              <a:rPr lang="en-US" altLang="en-US" sz="2400" dirty="0" err="1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Invaginated</a:t>
            </a:r>
            <a:r>
              <a:rPr lang="en-US" altLang="en-US" sz="24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regions of plasma membrane</a:t>
            </a:r>
          </a:p>
          <a:p>
            <a:pPr lvl="1">
              <a:buClrTx/>
            </a:pPr>
            <a:r>
              <a:rPr lang="en-US" altLang="en-US" sz="24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Function in respiration or photosynthesis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4011" y="4047223"/>
            <a:ext cx="78130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mic Sans MS"/>
                <a:cs typeface="Comic Sans MS"/>
              </a:rPr>
              <a:t>Caption: </a:t>
            </a:r>
            <a:r>
              <a:rPr lang="en-US" sz="800" u="sng" dirty="0" smtClean="0">
                <a:latin typeface="Comic Sans MS"/>
                <a:cs typeface="Comic Sans MS"/>
              </a:rPr>
              <a:t>Electron </a:t>
            </a:r>
            <a:r>
              <a:rPr lang="en-US" sz="800" u="sng" dirty="0">
                <a:latin typeface="Comic Sans MS"/>
                <a:cs typeface="Comic Sans MS"/>
              </a:rPr>
              <a:t>micrograph of (A) alpha-</a:t>
            </a:r>
            <a:r>
              <a:rPr lang="en-US" sz="800" u="sng" dirty="0" err="1">
                <a:latin typeface="Comic Sans MS"/>
                <a:cs typeface="Comic Sans MS"/>
              </a:rPr>
              <a:t>carboxysomes</a:t>
            </a:r>
            <a:r>
              <a:rPr lang="en-US" sz="800" u="sng" dirty="0">
                <a:latin typeface="Comic Sans MS"/>
                <a:cs typeface="Comic Sans MS"/>
              </a:rPr>
              <a:t> in </a:t>
            </a:r>
            <a:r>
              <a:rPr lang="en-US" sz="800" i="1" u="sng" dirty="0" err="1">
                <a:latin typeface="Comic Sans MS"/>
                <a:cs typeface="Comic Sans MS"/>
              </a:rPr>
              <a:t>Halothiobacillus</a:t>
            </a:r>
            <a:r>
              <a:rPr lang="en-US" sz="800" i="1" u="sng" dirty="0">
                <a:latin typeface="Comic Sans MS"/>
                <a:cs typeface="Comic Sans MS"/>
              </a:rPr>
              <a:t> </a:t>
            </a:r>
            <a:r>
              <a:rPr lang="en-US" sz="800" i="1" u="sng" dirty="0" err="1">
                <a:latin typeface="Comic Sans MS"/>
                <a:cs typeface="Comic Sans MS"/>
              </a:rPr>
              <a:t>neapolitanus</a:t>
            </a:r>
            <a:r>
              <a:rPr lang="en-US" sz="800" u="sng" dirty="0">
                <a:latin typeface="Comic Sans MS"/>
                <a:cs typeface="Comic Sans MS"/>
              </a:rPr>
              <a:t> and (B) beta-</a:t>
            </a:r>
            <a:r>
              <a:rPr lang="en-US" sz="800" u="sng" dirty="0" err="1">
                <a:latin typeface="Comic Sans MS"/>
                <a:cs typeface="Comic Sans MS"/>
              </a:rPr>
              <a:t>carboxysomes</a:t>
            </a:r>
            <a:r>
              <a:rPr lang="en-US" sz="800" u="sng" dirty="0">
                <a:latin typeface="Comic Sans MS"/>
                <a:cs typeface="Comic Sans MS"/>
              </a:rPr>
              <a:t> in </a:t>
            </a:r>
            <a:r>
              <a:rPr lang="en-US" sz="800" i="1" u="sng" dirty="0" err="1">
                <a:latin typeface="Comic Sans MS"/>
                <a:cs typeface="Comic Sans MS"/>
              </a:rPr>
              <a:t>Synechococcus</a:t>
            </a:r>
            <a:r>
              <a:rPr lang="en-US" sz="800" i="1" u="sng" dirty="0">
                <a:latin typeface="Comic Sans MS"/>
                <a:cs typeface="Comic Sans MS"/>
              </a:rPr>
              <a:t> </a:t>
            </a:r>
            <a:r>
              <a:rPr lang="en-US" sz="800" i="1" u="sng" dirty="0" err="1">
                <a:latin typeface="Comic Sans MS"/>
                <a:cs typeface="Comic Sans MS"/>
              </a:rPr>
              <a:t>elongatus</a:t>
            </a:r>
            <a:r>
              <a:rPr lang="en-US" sz="800" u="sng" dirty="0">
                <a:latin typeface="Comic Sans MS"/>
                <a:cs typeface="Comic Sans MS"/>
              </a:rPr>
              <a:t> PCC 7942</a:t>
            </a:r>
            <a:r>
              <a:rPr lang="en-US" sz="800" u="sng" dirty="0" smtClean="0">
                <a:latin typeface="Comic Sans MS"/>
                <a:cs typeface="Comic Sans MS"/>
              </a:rPr>
              <a:t> </a:t>
            </a:r>
            <a:r>
              <a:rPr lang="en-US" sz="800" dirty="0" smtClean="0">
                <a:latin typeface="Comic Sans MS"/>
                <a:cs typeface="Comic Sans MS"/>
              </a:rPr>
              <a:t>(c)Raul Gonzalez and Cheryl </a:t>
            </a:r>
            <a:r>
              <a:rPr lang="en-US" sz="800" dirty="0" err="1" smtClean="0">
                <a:latin typeface="Comic Sans MS"/>
                <a:cs typeface="Comic Sans MS"/>
              </a:rPr>
              <a:t>Kerfeld</a:t>
            </a:r>
            <a:r>
              <a:rPr lang="de-DE" sz="800" dirty="0" smtClean="0">
                <a:latin typeface="Comic Sans MS"/>
                <a:cs typeface="Comic Sans MS"/>
              </a:rPr>
              <a:t>, </a:t>
            </a:r>
            <a:r>
              <a:rPr lang="de-DE" sz="800" u="sng" dirty="0" smtClean="0">
                <a:latin typeface="Comic Sans MS"/>
                <a:cs typeface="Comic Sans MS"/>
              </a:rPr>
              <a:t>Public domain</a:t>
            </a:r>
            <a:endParaRPr lang="en-US" sz="800" u="sng" dirty="0">
              <a:latin typeface="Comic Sans MS"/>
              <a:cs typeface="Comic Sans MS"/>
            </a:endParaRPr>
          </a:p>
        </p:txBody>
      </p:sp>
      <p:pic>
        <p:nvPicPr>
          <p:cNvPr id="2" name="Picture 1" descr="Alpha_and_beta_carboxysom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52" y="410927"/>
            <a:ext cx="7750097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369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835554" y="762000"/>
            <a:ext cx="7472892" cy="45259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Font typeface="Arial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Nucleoid region</a:t>
            </a:r>
          </a:p>
          <a:p>
            <a:pPr lvl="2">
              <a:buClrTx/>
            </a:pPr>
            <a:r>
              <a:rPr lang="en-US" altLang="en-US" sz="24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Contains the single, circular chromosome</a:t>
            </a:r>
          </a:p>
          <a:p>
            <a:pPr lvl="2">
              <a:buClrTx/>
            </a:pPr>
            <a:r>
              <a:rPr lang="en-US" altLang="en-US" sz="24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May also contain plasmids</a:t>
            </a:r>
          </a:p>
          <a:p>
            <a:endParaRPr lang="en-US" altLang="en-US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endParaRPr lang="en-US" altLang="en-US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r>
              <a:rPr lang="en-US" altLang="en-US" sz="32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Ribosomes</a:t>
            </a:r>
          </a:p>
          <a:p>
            <a:pPr lvl="2">
              <a:buClrTx/>
            </a:pPr>
            <a:r>
              <a:rPr lang="en-US" altLang="en-US" sz="24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Smaller than those of eukaryotes</a:t>
            </a:r>
          </a:p>
          <a:p>
            <a:pPr lvl="2">
              <a:buClrTx/>
            </a:pPr>
            <a:r>
              <a:rPr lang="en-US" altLang="en-US" sz="24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Differ in protein and RNA content</a:t>
            </a:r>
          </a:p>
          <a:p>
            <a:pPr lvl="2">
              <a:buClrTx/>
            </a:pPr>
            <a:r>
              <a:rPr lang="en-US" altLang="en-US" sz="24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Targeted by some antibiotics</a:t>
            </a:r>
          </a:p>
        </p:txBody>
      </p:sp>
    </p:spTree>
    <p:extLst>
      <p:ext uri="{BB962C8B-B14F-4D97-AF65-F5344CB8AC3E}">
        <p14:creationId xmlns:p14="http://schemas.microsoft.com/office/powerpoint/2010/main" val="30523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66" y="504967"/>
            <a:ext cx="8714914" cy="8363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In the 1930s, a new technology made viruses visible by microscopy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52" r="45511" b="5338"/>
          <a:stretch/>
        </p:blipFill>
        <p:spPr>
          <a:xfrm>
            <a:off x="1882079" y="1723472"/>
            <a:ext cx="5377219" cy="3619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3"/>
          <p:cNvSpPr txBox="1"/>
          <p:nvPr/>
        </p:nvSpPr>
        <p:spPr>
          <a:xfrm>
            <a:off x="2507462" y="6109546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1274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31514"/>
            <a:ext cx="8229600" cy="54228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3200" dirty="0">
                <a:solidFill>
                  <a:schemeClr val="tx1"/>
                </a:solidFill>
                <a:latin typeface="Comic Sans MS"/>
                <a:cs typeface="Comic Sans MS"/>
              </a:rPr>
              <a:t>Human Bacterial Disease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341291"/>
            <a:ext cx="8229600" cy="45259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Font typeface="Arial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Comic Sans MS"/>
                <a:cs typeface="Comic Sans MS"/>
              </a:rPr>
              <a:t>In the early 20</a:t>
            </a:r>
            <a:r>
              <a:rPr lang="en-US" sz="2400" baseline="30000" dirty="0" smtClean="0">
                <a:latin typeface="Comic Sans MS"/>
                <a:cs typeface="Comic Sans MS"/>
              </a:rPr>
              <a:t>th</a:t>
            </a:r>
            <a:r>
              <a:rPr lang="en-US" sz="2400" dirty="0" smtClean="0">
                <a:latin typeface="Comic Sans MS"/>
                <a:cs typeface="Comic Sans MS"/>
              </a:rPr>
              <a:t> century, infectious diseases killed 20% of children before the age of five</a:t>
            </a:r>
          </a:p>
          <a:p>
            <a:pPr lvl="1">
              <a:buClrTx/>
            </a:pPr>
            <a:r>
              <a:rPr lang="en-US" sz="2400" dirty="0" smtClean="0">
                <a:latin typeface="Comic Sans MS"/>
                <a:cs typeface="Comic Sans MS"/>
              </a:rPr>
              <a:t>Sanitation and antibiotics considerably improved the situation</a:t>
            </a:r>
          </a:p>
          <a:p>
            <a:r>
              <a:rPr lang="en-US" sz="2400" dirty="0" smtClean="0">
                <a:latin typeface="Comic Sans MS"/>
                <a:cs typeface="Comic Sans MS"/>
              </a:rPr>
              <a:t>In recent years, however, many bacterial diseases have appeared and reappeared</a:t>
            </a:r>
            <a:endParaRPr lang="en-US" sz="2400" dirty="0">
              <a:latin typeface="Comic Sans MS"/>
              <a:cs typeface="Comic Sans MS"/>
            </a:endParaRPr>
          </a:p>
        </p:txBody>
      </p:sp>
      <p:pic>
        <p:nvPicPr>
          <p:cNvPr id="4" name="Picture 3" descr="1200px-Antibiotic_sensitvity_and_resistance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3"/>
          <a:stretch/>
        </p:blipFill>
        <p:spPr>
          <a:xfrm>
            <a:off x="5050145" y="3924497"/>
            <a:ext cx="2382534" cy="24780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6633882" y="5575604"/>
            <a:ext cx="1030942" cy="689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724588" y="5263883"/>
            <a:ext cx="1359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Bacterial resistant to antibiotics</a:t>
            </a:r>
            <a:endParaRPr lang="en-US" sz="1600" dirty="0">
              <a:latin typeface="Comic Sans MS"/>
              <a:cs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6541" y="6356680"/>
            <a:ext cx="2708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mic Sans MS"/>
                <a:cs typeface="Comic Sans MS"/>
              </a:rPr>
              <a:t>Caption: </a:t>
            </a:r>
            <a:r>
              <a:rPr lang="en-US" sz="800" u="sng" dirty="0" smtClean="0">
                <a:latin typeface="Comic Sans MS"/>
                <a:cs typeface="Comic Sans MS"/>
              </a:rPr>
              <a:t>Antibiotic Resistance Test</a:t>
            </a:r>
            <a:r>
              <a:rPr lang="en-US" sz="800" dirty="0" smtClean="0">
                <a:latin typeface="Comic Sans MS"/>
                <a:cs typeface="Comic Sans MS"/>
              </a:rPr>
              <a:t> </a:t>
            </a:r>
          </a:p>
          <a:p>
            <a:r>
              <a:rPr lang="en-US" sz="800" dirty="0" smtClean="0">
                <a:latin typeface="Comic Sans MS"/>
                <a:cs typeface="Comic Sans MS"/>
              </a:rPr>
              <a:t>(c)Graham </a:t>
            </a:r>
            <a:r>
              <a:rPr lang="en-US" sz="800" dirty="0">
                <a:latin typeface="Comic Sans MS"/>
                <a:cs typeface="Comic Sans MS"/>
              </a:rPr>
              <a:t>Beards</a:t>
            </a:r>
            <a:r>
              <a:rPr lang="de-DE" sz="800" dirty="0" smtClean="0">
                <a:latin typeface="Comic Sans MS"/>
                <a:cs typeface="Comic Sans MS"/>
              </a:rPr>
              <a:t>, </a:t>
            </a:r>
            <a:r>
              <a:rPr lang="de-DE" sz="800" u="sng" dirty="0" smtClean="0">
                <a:latin typeface="Comic Sans MS"/>
                <a:cs typeface="Comic Sans MS"/>
              </a:rPr>
              <a:t>Public domain</a:t>
            </a:r>
            <a:endParaRPr lang="en-US" sz="800" u="sng" dirty="0">
              <a:latin typeface="Comic Sans MS"/>
              <a:cs typeface="Comic Sans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9756" y="6343907"/>
            <a:ext cx="33031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mic Sans MS"/>
                <a:cs typeface="Comic Sans MS"/>
              </a:rPr>
              <a:t>Caption: </a:t>
            </a:r>
            <a:r>
              <a:rPr lang="en-US" sz="800" u="sng" dirty="0" smtClean="0">
                <a:latin typeface="Comic Sans MS"/>
                <a:cs typeface="Comic Sans MS"/>
              </a:rPr>
              <a:t>Pills 1</a:t>
            </a:r>
            <a:r>
              <a:rPr lang="en-US" sz="800" dirty="0" smtClean="0">
                <a:latin typeface="Comic Sans MS"/>
                <a:cs typeface="Comic Sans MS"/>
              </a:rPr>
              <a:t> (c)e-</a:t>
            </a:r>
            <a:r>
              <a:rPr lang="en-US" sz="800" dirty="0" err="1" smtClean="0">
                <a:latin typeface="Comic Sans MS"/>
                <a:cs typeface="Comic Sans MS"/>
              </a:rPr>
              <a:t>Magine</a:t>
            </a:r>
            <a:r>
              <a:rPr lang="en-US" sz="800" dirty="0" smtClean="0">
                <a:latin typeface="Comic Sans MS"/>
                <a:cs typeface="Comic Sans MS"/>
              </a:rPr>
              <a:t> Art</a:t>
            </a:r>
            <a:r>
              <a:rPr lang="de-DE" sz="800" dirty="0" smtClean="0">
                <a:latin typeface="Comic Sans MS"/>
                <a:cs typeface="Comic Sans MS"/>
              </a:rPr>
              <a:t>, </a:t>
            </a:r>
            <a:r>
              <a:rPr lang="de-DE" sz="800" u="sng" dirty="0" smtClean="0">
                <a:latin typeface="Comic Sans MS"/>
                <a:cs typeface="Comic Sans MS"/>
              </a:rPr>
              <a:t>Public domain</a:t>
            </a:r>
            <a:endParaRPr lang="en-US" sz="800" u="sng" dirty="0">
              <a:latin typeface="Comic Sans MS"/>
              <a:cs typeface="Comic Sans MS"/>
            </a:endParaRPr>
          </a:p>
        </p:txBody>
      </p:sp>
      <p:pic>
        <p:nvPicPr>
          <p:cNvPr id="10" name="Picture 9" descr="4741451457_6344b99835_b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75" y="3939175"/>
            <a:ext cx="3660384" cy="244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62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6076"/>
            <a:ext cx="8229600" cy="727722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200" dirty="0">
                <a:solidFill>
                  <a:schemeClr val="tx1"/>
                </a:solidFill>
                <a:latin typeface="Comic Sans MS"/>
                <a:cs typeface="Comic Sans MS"/>
              </a:rPr>
              <a:t>Beneficial Prokaryotes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199" y="1465680"/>
            <a:ext cx="8372901" cy="510420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Font typeface="Arial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Comic Sans MS"/>
                <a:cs typeface="Comic Sans MS"/>
              </a:rPr>
              <a:t>Only a small percentage of bacteria are pathogenic</a:t>
            </a:r>
          </a:p>
          <a:p>
            <a:r>
              <a:rPr lang="en-US" sz="2400" dirty="0" smtClean="0">
                <a:latin typeface="Comic Sans MS"/>
                <a:cs typeface="Comic Sans MS"/>
              </a:rPr>
              <a:t>Bacteria are </a:t>
            </a:r>
            <a:r>
              <a:rPr lang="en-US" sz="2400" u="sng" dirty="0" smtClean="0">
                <a:latin typeface="Comic Sans MS"/>
                <a:cs typeface="Comic Sans MS"/>
              </a:rPr>
              <a:t>vital</a:t>
            </a:r>
            <a:r>
              <a:rPr lang="en-US" sz="2400" dirty="0" smtClean="0">
                <a:latin typeface="Comic Sans MS"/>
                <a:cs typeface="Comic Sans MS"/>
              </a:rPr>
              <a:t> to the environment</a:t>
            </a:r>
          </a:p>
          <a:p>
            <a:r>
              <a:rPr lang="en-US" sz="2400" dirty="0" smtClean="0">
                <a:latin typeface="Comic Sans MS"/>
                <a:cs typeface="Comic Sans MS"/>
              </a:rPr>
              <a:t>Decomposers release a dead organism’s atoms to the environment</a:t>
            </a:r>
          </a:p>
          <a:p>
            <a:r>
              <a:rPr lang="en-US" sz="2400" dirty="0" smtClean="0">
                <a:latin typeface="Comic Sans MS"/>
                <a:cs typeface="Comic Sans MS"/>
              </a:rPr>
              <a:t>Bacteria can be used as “</a:t>
            </a:r>
            <a:r>
              <a:rPr lang="en-US" sz="2400" dirty="0" err="1" smtClean="0">
                <a:latin typeface="Comic Sans MS"/>
                <a:cs typeface="Comic Sans MS"/>
              </a:rPr>
              <a:t>biofactories</a:t>
            </a:r>
            <a:r>
              <a:rPr lang="en-US" sz="2400" dirty="0" smtClean="0">
                <a:latin typeface="Comic Sans MS"/>
                <a:cs typeface="Comic Sans MS"/>
              </a:rPr>
              <a:t>”</a:t>
            </a:r>
          </a:p>
          <a:p>
            <a:r>
              <a:rPr lang="en-US" sz="2400" dirty="0" smtClean="0">
                <a:latin typeface="Comic Sans MS"/>
                <a:cs typeface="Comic Sans MS"/>
              </a:rPr>
              <a:t>Bacteria can be used </a:t>
            </a:r>
            <a:r>
              <a:rPr lang="en-US" sz="2400" smtClean="0">
                <a:latin typeface="Comic Sans MS"/>
                <a:cs typeface="Comic Sans MS"/>
              </a:rPr>
              <a:t>for bioremediation </a:t>
            </a:r>
            <a:endParaRPr lang="en-US" sz="2400" dirty="0" smtClean="0">
              <a:latin typeface="Comic Sans MS"/>
              <a:cs typeface="Comic Sans MS"/>
            </a:endParaRPr>
          </a:p>
          <a:p>
            <a:endParaRPr lang="en-US" sz="1400" dirty="0" smtClean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91303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we will touch base on the Protists – in Domain Eukarya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509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review </a:t>
            </a:r>
            <a:r>
              <a:rPr lang="en-US" dirty="0" smtClean="0"/>
              <a:t>Earth </a:t>
            </a:r>
            <a:r>
              <a:rPr lang="en-US" dirty="0" smtClean="0"/>
              <a:t>formed about 4.5 billion years ago</a:t>
            </a:r>
          </a:p>
          <a:p>
            <a:pPr lvl="2"/>
            <a:r>
              <a:rPr lang="en-US" dirty="0" err="1" smtClean="0"/>
              <a:t>Prokayotes</a:t>
            </a:r>
            <a:r>
              <a:rPr lang="en-US" dirty="0" smtClean="0"/>
              <a:t> arose ~3.7-3.5 billion years ago</a:t>
            </a:r>
          </a:p>
          <a:p>
            <a:pPr lvl="3"/>
            <a:r>
              <a:rPr lang="en-US" dirty="0" smtClean="0"/>
              <a:t>First prokaryotes used anaerobic respiration, fermentation</a:t>
            </a:r>
          </a:p>
          <a:p>
            <a:pPr lvl="2"/>
            <a:r>
              <a:rPr lang="en-US" dirty="0" smtClean="0"/>
              <a:t>~3.5 billion years ago, some prokaryotes began to photosynthesize</a:t>
            </a:r>
          </a:p>
          <a:p>
            <a:pPr lvl="4"/>
            <a:r>
              <a:rPr lang="en-US" dirty="0" smtClean="0"/>
              <a:t>Remember that a by-product of photosynthesis is O</a:t>
            </a:r>
            <a:r>
              <a:rPr lang="en-US" baseline="-25000" dirty="0" smtClean="0"/>
              <a:t>2</a:t>
            </a:r>
          </a:p>
          <a:p>
            <a:pPr lvl="4"/>
            <a:endParaRPr lang="en-US" dirty="0" smtClean="0"/>
          </a:p>
          <a:p>
            <a:pPr lvl="4"/>
            <a:r>
              <a:rPr lang="en-US" dirty="0" smtClean="0"/>
              <a:t>This allowed the evolution of aerobic respiration, which was able to generate much higher levels of ATP (which is needed if you are a complex eukaryote)</a:t>
            </a:r>
          </a:p>
          <a:p>
            <a:pPr lvl="4"/>
            <a:endParaRPr lang="en-US" dirty="0"/>
          </a:p>
          <a:p>
            <a:pPr lvl="4"/>
            <a:r>
              <a:rPr lang="en-US" dirty="0" smtClean="0"/>
              <a:t>Eukaryotes arose ~2 – 2.1 billion years ago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3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Protist</a:t>
            </a:r>
            <a:r>
              <a:rPr lang="en-US" dirty="0" smtClean="0"/>
              <a:t> 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Protists</a:t>
            </a:r>
            <a:r>
              <a:rPr lang="en-US" dirty="0" smtClean="0"/>
              <a:t> are very diverse</a:t>
            </a:r>
          </a:p>
          <a:p>
            <a:pPr lvl="2"/>
            <a:r>
              <a:rPr lang="en-US" dirty="0" smtClean="0"/>
              <a:t>“Protozoa” – heterotrophic </a:t>
            </a:r>
            <a:r>
              <a:rPr lang="en-US" dirty="0" err="1" smtClean="0"/>
              <a:t>protists</a:t>
            </a:r>
            <a:endParaRPr lang="en-US" dirty="0" smtClean="0"/>
          </a:p>
          <a:p>
            <a:pPr lvl="4"/>
            <a:r>
              <a:rPr lang="en-US" dirty="0" smtClean="0"/>
              <a:t>Some cause disease</a:t>
            </a:r>
          </a:p>
          <a:p>
            <a:pPr lvl="2"/>
            <a:r>
              <a:rPr lang="en-US" dirty="0" smtClean="0"/>
              <a:t>“Algae” – autotrophic </a:t>
            </a:r>
            <a:r>
              <a:rPr lang="en-US" dirty="0" err="1" smtClean="0"/>
              <a:t>protists</a:t>
            </a:r>
            <a:endParaRPr lang="en-US" dirty="0" smtClean="0"/>
          </a:p>
          <a:p>
            <a:pPr lvl="4"/>
            <a:r>
              <a:rPr lang="en-US" dirty="0" smtClean="0"/>
              <a:t>Unicellular – phytoplankton</a:t>
            </a:r>
          </a:p>
          <a:p>
            <a:pPr lvl="4"/>
            <a:r>
              <a:rPr lang="en-US" dirty="0" smtClean="0"/>
              <a:t>Multicellular – seaweed (not plants!)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Variety of habitats</a:t>
            </a:r>
          </a:p>
          <a:p>
            <a:pPr lvl="3"/>
            <a:r>
              <a:rPr lang="en-US" dirty="0" smtClean="0"/>
              <a:t>Most are aquatic (freshwater and marine)</a:t>
            </a:r>
          </a:p>
          <a:p>
            <a:pPr lvl="3"/>
            <a:r>
              <a:rPr lang="en-US" dirty="0" smtClean="0"/>
              <a:t>Damp soil</a:t>
            </a:r>
          </a:p>
          <a:p>
            <a:pPr lvl="3"/>
            <a:r>
              <a:rPr lang="en-US" dirty="0" smtClean="0"/>
              <a:t>Some are parasites that infect animals or plants</a:t>
            </a:r>
          </a:p>
          <a:p>
            <a:pPr lvl="3"/>
            <a:r>
              <a:rPr lang="en-US" dirty="0" smtClean="0"/>
              <a:t>A few are decomposers</a:t>
            </a:r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0982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</a:t>
            </a:r>
            <a:r>
              <a:rPr lang="en-US" dirty="0" err="1" smtClean="0"/>
              <a:t>Protists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Metabolism</a:t>
            </a:r>
          </a:p>
          <a:p>
            <a:pPr lvl="1"/>
            <a:r>
              <a:rPr lang="en-US" dirty="0" smtClean="0"/>
              <a:t>Some </a:t>
            </a:r>
            <a:r>
              <a:rPr lang="en-US" dirty="0" err="1" smtClean="0"/>
              <a:t>protists</a:t>
            </a:r>
            <a:r>
              <a:rPr lang="en-US" dirty="0" smtClean="0"/>
              <a:t> are autotrophs – photosynthesize</a:t>
            </a:r>
          </a:p>
          <a:p>
            <a:pPr lvl="1"/>
            <a:r>
              <a:rPr lang="en-US" dirty="0" smtClean="0"/>
              <a:t>Some are heterotrophic</a:t>
            </a:r>
          </a:p>
          <a:p>
            <a:pPr lvl="1"/>
            <a:r>
              <a:rPr lang="en-US" dirty="0" smtClean="0"/>
              <a:t>Some are </a:t>
            </a:r>
            <a:r>
              <a:rPr lang="en-US" dirty="0" err="1" smtClean="0"/>
              <a:t>mixotrophs</a:t>
            </a:r>
            <a:r>
              <a:rPr lang="en-US" dirty="0" smtClean="0"/>
              <a:t> – can be autotrophic or </a:t>
            </a:r>
            <a:r>
              <a:rPr lang="en-US" dirty="0" smtClean="0"/>
              <a:t>heterotrophic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What is an autotroph? – organism that photosynthesizes</a:t>
            </a:r>
          </a:p>
          <a:p>
            <a:pPr lvl="1"/>
            <a:r>
              <a:rPr lang="en-US" dirty="0" smtClean="0"/>
              <a:t>What is a heterotroph? – organism that gains carbon and energy from another organism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57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</a:t>
            </a:r>
            <a:r>
              <a:rPr lang="en-US" dirty="0" err="1" smtClean="0"/>
              <a:t>Protists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Motility</a:t>
            </a:r>
          </a:p>
          <a:p>
            <a:pPr lvl="1"/>
            <a:r>
              <a:rPr lang="en-US" dirty="0" smtClean="0"/>
              <a:t>Majority of </a:t>
            </a:r>
            <a:r>
              <a:rPr lang="en-US" dirty="0" err="1" smtClean="0"/>
              <a:t>protists</a:t>
            </a:r>
            <a:r>
              <a:rPr lang="en-US" dirty="0" smtClean="0"/>
              <a:t> have motility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17" y="3322749"/>
            <a:ext cx="8301295" cy="3100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47730" y="6503829"/>
            <a:ext cx="56124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Download for free at </a:t>
            </a:r>
            <a:r>
              <a:rPr lang="en-US" sz="1100" u="sng">
                <a:hlinkClick r:id="rId3"/>
              </a:rPr>
              <a:t>http://cnx.org/contents/185cbf87-c72e-48f5-b51e-f14f21b5eabd@10.61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2256211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56" y="549563"/>
            <a:ext cx="7886700" cy="5095138"/>
          </a:xfrm>
        </p:spPr>
        <p:txBody>
          <a:bodyPr/>
          <a:lstStyle/>
          <a:p>
            <a:pPr marL="914400" lvl="2" indent="0">
              <a:buNone/>
            </a:pPr>
            <a:r>
              <a:rPr lang="en-US" sz="3600" i="1" dirty="0" smtClean="0"/>
              <a:t>Giardia lamblia</a:t>
            </a:r>
            <a:endParaRPr lang="en-US" sz="3600" i="1" dirty="0"/>
          </a:p>
          <a:p>
            <a:pPr lvl="2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260" t="4954" r="5385" b="23031"/>
          <a:stretch/>
        </p:blipFill>
        <p:spPr>
          <a:xfrm>
            <a:off x="527374" y="1915876"/>
            <a:ext cx="7753082" cy="3155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3183" y="6040192"/>
            <a:ext cx="82878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First picture: C</a:t>
            </a:r>
            <a:r>
              <a:rPr lang="en-US" sz="1100" dirty="0" smtClean="0"/>
              <a:t>aption</a:t>
            </a:r>
            <a:r>
              <a:rPr lang="en-US" sz="1100" dirty="0"/>
              <a:t>: </a:t>
            </a:r>
            <a:r>
              <a:rPr lang="en-US" sz="1100" dirty="0">
                <a:hlinkClick r:id="rId3"/>
              </a:rPr>
              <a:t>Giardia lamblia cyst. Iodine stain </a:t>
            </a:r>
            <a:r>
              <a:rPr lang="en-US" sz="1100" dirty="0"/>
              <a:t>(c)CDC, </a:t>
            </a:r>
            <a:r>
              <a:rPr lang="en-US" sz="1100" u="sng" dirty="0">
                <a:hlinkClick r:id="rId4"/>
              </a:rPr>
              <a:t>Public domain</a:t>
            </a:r>
            <a:r>
              <a:rPr lang="en-US" sz="1100" dirty="0"/>
              <a:t> </a:t>
            </a:r>
          </a:p>
          <a:p>
            <a:r>
              <a:rPr lang="en-US" sz="1100" b="1" dirty="0" smtClean="0"/>
              <a:t>Second picture: C</a:t>
            </a:r>
            <a:r>
              <a:rPr lang="en-US" sz="1100" dirty="0" smtClean="0"/>
              <a:t>aption</a:t>
            </a:r>
            <a:r>
              <a:rPr lang="en-US" sz="1100" dirty="0"/>
              <a:t>: </a:t>
            </a:r>
            <a:r>
              <a:rPr lang="en-US" sz="1100" i="1" u="sng" dirty="0">
                <a:hlinkClick r:id="rId5"/>
              </a:rPr>
              <a:t>Giardia lamblia (G. intestinalis) </a:t>
            </a:r>
            <a:r>
              <a:rPr lang="en-US" sz="1100" u="sng" dirty="0">
                <a:hlinkClick r:id="rId5"/>
              </a:rPr>
              <a:t>imago and </a:t>
            </a:r>
            <a:r>
              <a:rPr lang="en-US" sz="1100" u="sng" dirty="0" err="1">
                <a:hlinkClick r:id="rId5"/>
              </a:rPr>
              <a:t>cystis</a:t>
            </a:r>
            <a:r>
              <a:rPr lang="en-US" sz="1100" i="1" dirty="0"/>
              <a:t> </a:t>
            </a:r>
            <a:r>
              <a:rPr lang="en-US" sz="1100" dirty="0"/>
              <a:t>(c) CDC/Alexander J. da Silva, PhD/Melanie Moser, </a:t>
            </a:r>
            <a:r>
              <a:rPr lang="en-US" sz="1100" u="sng" dirty="0">
                <a:hlinkClick r:id="rId4"/>
              </a:rPr>
              <a:t>Public domain</a:t>
            </a:r>
            <a:r>
              <a:rPr lang="en-US" sz="1100" dirty="0"/>
              <a:t> </a:t>
            </a:r>
            <a:r>
              <a:rPr lang="en-US" sz="1100" i="1" dirty="0"/>
              <a:t> </a:t>
            </a:r>
            <a:endParaRPr lang="en-US" sz="1100" dirty="0"/>
          </a:p>
          <a:p>
            <a:r>
              <a:rPr lang="en-US" sz="1100" b="1" dirty="0" smtClean="0"/>
              <a:t>Third picture: C</a:t>
            </a:r>
            <a:r>
              <a:rPr lang="en-US" sz="1100" dirty="0" smtClean="0"/>
              <a:t>aption</a:t>
            </a:r>
            <a:r>
              <a:rPr lang="en-US" sz="1100" dirty="0"/>
              <a:t>: </a:t>
            </a:r>
            <a:r>
              <a:rPr lang="en-US" sz="1100" u="sng" dirty="0">
                <a:hlinkClick r:id="rId6"/>
              </a:rPr>
              <a:t>Giardia lamblia seen in a </a:t>
            </a:r>
            <a:r>
              <a:rPr lang="en-US" sz="1100" u="sng" dirty="0" err="1">
                <a:hlinkClick r:id="rId6"/>
              </a:rPr>
              <a:t>cytologic</a:t>
            </a:r>
            <a:r>
              <a:rPr lang="en-US" sz="1100" u="sng" dirty="0">
                <a:hlinkClick r:id="rId6"/>
              </a:rPr>
              <a:t> preparation (</a:t>
            </a:r>
            <a:r>
              <a:rPr lang="en-US" sz="1100" u="sng" dirty="0" err="1">
                <a:hlinkClick r:id="rId6"/>
              </a:rPr>
              <a:t>cytospin</a:t>
            </a:r>
            <a:r>
              <a:rPr lang="en-US" sz="1100" u="sng" dirty="0">
                <a:hlinkClick r:id="rId6"/>
              </a:rPr>
              <a:t> of formalin from small bowel biopsy of a patient with giardia)</a:t>
            </a:r>
            <a:r>
              <a:rPr lang="en-US" sz="1100" dirty="0"/>
              <a:t> </a:t>
            </a:r>
            <a:endParaRPr lang="en-US" sz="1100" dirty="0" smtClean="0"/>
          </a:p>
          <a:p>
            <a:r>
              <a:rPr lang="en-US" sz="1100" dirty="0" smtClean="0"/>
              <a:t>(</a:t>
            </a:r>
            <a:r>
              <a:rPr lang="en-US" sz="1100" dirty="0"/>
              <a:t>c) Jerad M Gardner, MD, </a:t>
            </a:r>
            <a:r>
              <a:rPr lang="en-US" sz="1100" u="sng" dirty="0">
                <a:hlinkClick r:id="rId7"/>
              </a:rPr>
              <a:t>CC BY-SA 3.0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11623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90918"/>
            <a:ext cx="7886700" cy="4786045"/>
          </a:xfrm>
        </p:spPr>
        <p:txBody>
          <a:bodyPr/>
          <a:lstStyle/>
          <a:p>
            <a:r>
              <a:rPr lang="en-US" i="1" dirty="0" smtClean="0"/>
              <a:t>Trichomonas </a:t>
            </a:r>
            <a:r>
              <a:rPr lang="en-US" i="1" dirty="0" smtClean="0"/>
              <a:t>vaginalis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8650" y="5971536"/>
            <a:ext cx="57935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First picture: C</a:t>
            </a:r>
            <a:r>
              <a:rPr lang="en-US" sz="1100" dirty="0" smtClean="0"/>
              <a:t>aption</a:t>
            </a:r>
            <a:r>
              <a:rPr lang="en-US" sz="1100" dirty="0"/>
              <a:t>: </a:t>
            </a:r>
            <a:r>
              <a:rPr lang="en-US" sz="1100" u="sng" dirty="0">
                <a:hlinkClick r:id="rId2"/>
              </a:rPr>
              <a:t>Micrograph showing trichomonas on a Pap test</a:t>
            </a:r>
            <a:r>
              <a:rPr lang="en-US" sz="1100" dirty="0"/>
              <a:t> (c)Nephron, </a:t>
            </a:r>
            <a:r>
              <a:rPr lang="en-US" sz="1100" u="sng" dirty="0">
                <a:hlinkClick r:id="rId3"/>
              </a:rPr>
              <a:t>CC BY-SA 3.0</a:t>
            </a:r>
            <a:r>
              <a:rPr lang="en-US" sz="1100" b="1" dirty="0"/>
              <a:t>	</a:t>
            </a:r>
            <a:endParaRPr lang="en-US" sz="1100" dirty="0"/>
          </a:p>
          <a:p>
            <a:r>
              <a:rPr lang="en-US" sz="1100" b="1" dirty="0" smtClean="0"/>
              <a:t>Second picture: C</a:t>
            </a:r>
            <a:r>
              <a:rPr lang="en-US" sz="1100" dirty="0" smtClean="0"/>
              <a:t>aption</a:t>
            </a:r>
            <a:r>
              <a:rPr lang="en-US" sz="1100" dirty="0"/>
              <a:t>: </a:t>
            </a:r>
            <a:r>
              <a:rPr lang="en-US" sz="1100" u="sng" dirty="0" err="1">
                <a:hlinkClick r:id="rId4"/>
              </a:rPr>
              <a:t>Trichomoniasis</a:t>
            </a:r>
            <a:r>
              <a:rPr lang="en-US" sz="1100" u="sng" dirty="0">
                <a:hlinkClick r:id="rId4"/>
              </a:rPr>
              <a:t>: life cycle of Trichomonas vaginalis</a:t>
            </a:r>
            <a:r>
              <a:rPr lang="en-US" sz="1100" dirty="0"/>
              <a:t> (c)CDC, </a:t>
            </a:r>
            <a:r>
              <a:rPr lang="en-US" sz="1100" u="sng" dirty="0">
                <a:hlinkClick r:id="rId5"/>
              </a:rPr>
              <a:t>Public domain</a:t>
            </a:r>
            <a:endParaRPr lang="en-US" sz="1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b="18107"/>
          <a:stretch/>
        </p:blipFill>
        <p:spPr>
          <a:xfrm>
            <a:off x="628650" y="2797552"/>
            <a:ext cx="7724775" cy="2948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168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14" y="1465335"/>
            <a:ext cx="4657923" cy="4798924"/>
          </a:xfrm>
        </p:spPr>
        <p:txBody>
          <a:bodyPr/>
          <a:lstStyle/>
          <a:p>
            <a:pPr lvl="2"/>
            <a:r>
              <a:rPr lang="en-US" i="1" dirty="0" smtClean="0"/>
              <a:t>Euglena </a:t>
            </a:r>
            <a:endParaRPr lang="en-US" i="1" dirty="0" smtClean="0"/>
          </a:p>
          <a:p>
            <a:pPr lvl="3"/>
            <a:r>
              <a:rPr lang="en-US" dirty="0" err="1" smtClean="0"/>
              <a:t>Mixotroph</a:t>
            </a:r>
            <a:r>
              <a:rPr lang="en-US" dirty="0" smtClean="0"/>
              <a:t>, have primitive ocular organ called an eyespot guides them towards light sources</a:t>
            </a:r>
          </a:p>
          <a:p>
            <a:pPr lvl="2"/>
            <a:endParaRPr lang="en-US" dirty="0"/>
          </a:p>
          <a:p>
            <a:pPr lvl="2"/>
            <a:r>
              <a:rPr lang="en-US" i="1" dirty="0" smtClean="0"/>
              <a:t>Trypanosoma</a:t>
            </a:r>
          </a:p>
          <a:p>
            <a:pPr lvl="3"/>
            <a:r>
              <a:rPr lang="en-US" dirty="0" smtClean="0"/>
              <a:t>Parasite- transmitted by insects</a:t>
            </a:r>
          </a:p>
          <a:p>
            <a:pPr lvl="3"/>
            <a:r>
              <a:rPr lang="en-US" dirty="0" smtClean="0"/>
              <a:t>Blood borne disease (causes diseased such as African Sleeping Sickness)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096" y="1862310"/>
            <a:ext cx="3797589" cy="12266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6096" y="3613782"/>
            <a:ext cx="3435707" cy="2188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96076" y="6326901"/>
            <a:ext cx="57246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First picture: C</a:t>
            </a:r>
            <a:r>
              <a:rPr lang="en-US" sz="1100" dirty="0" smtClean="0"/>
              <a:t>aption</a:t>
            </a:r>
            <a:r>
              <a:rPr lang="en-US" sz="1100" dirty="0"/>
              <a:t>: </a:t>
            </a:r>
            <a:r>
              <a:rPr lang="en-US" sz="1100" u="sng" dirty="0">
                <a:hlinkClick r:id="rId4"/>
              </a:rPr>
              <a:t>Euglena sp., a diagrammatic drawing</a:t>
            </a:r>
            <a:r>
              <a:rPr lang="en-US" sz="1100" dirty="0"/>
              <a:t> (c) Alexei </a:t>
            </a:r>
            <a:r>
              <a:rPr lang="en-US" sz="1100" dirty="0" err="1"/>
              <a:t>Kouprianov</a:t>
            </a:r>
            <a:r>
              <a:rPr lang="en-US" sz="1100" dirty="0"/>
              <a:t>, </a:t>
            </a:r>
            <a:r>
              <a:rPr lang="en-US" sz="1100" u="sng" dirty="0">
                <a:hlinkClick r:id="rId5"/>
              </a:rPr>
              <a:t>CC BY-SA 3.0</a:t>
            </a:r>
            <a:endParaRPr lang="en-US" sz="1100" dirty="0"/>
          </a:p>
          <a:p>
            <a:r>
              <a:rPr lang="en-US" sz="1100" b="1" dirty="0" smtClean="0"/>
              <a:t>Second picture: C</a:t>
            </a:r>
            <a:r>
              <a:rPr lang="en-US" sz="1100" dirty="0" smtClean="0"/>
              <a:t>aption</a:t>
            </a:r>
            <a:r>
              <a:rPr lang="en-US" sz="1100" dirty="0"/>
              <a:t>: </a:t>
            </a:r>
            <a:r>
              <a:rPr lang="en-US" sz="1100" u="sng" dirty="0">
                <a:hlinkClick r:id="rId6"/>
              </a:rPr>
              <a:t>Trypanosoma </a:t>
            </a:r>
            <a:r>
              <a:rPr lang="en-US" sz="1100" u="sng" dirty="0" err="1">
                <a:hlinkClick r:id="rId6"/>
              </a:rPr>
              <a:t>evansi</a:t>
            </a:r>
            <a:r>
              <a:rPr lang="en-US" sz="1100" u="sng" dirty="0">
                <a:hlinkClick r:id="rId6"/>
              </a:rPr>
              <a:t> protozoa</a:t>
            </a:r>
            <a:r>
              <a:rPr lang="en-US" sz="1100" dirty="0"/>
              <a:t> (c)Alan R. Walker, </a:t>
            </a:r>
            <a:r>
              <a:rPr lang="en-US" sz="1100" u="sng" dirty="0">
                <a:hlinkClick r:id="rId5"/>
              </a:rPr>
              <a:t>CC BY-SA 3.0</a:t>
            </a:r>
            <a:r>
              <a:rPr lang="en-US" sz="11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9700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633412"/>
            <a:ext cx="8439150" cy="5591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68841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32586"/>
            <a:ext cx="7886700" cy="4644377"/>
          </a:xfrm>
        </p:spPr>
        <p:txBody>
          <a:bodyPr/>
          <a:lstStyle/>
          <a:p>
            <a:r>
              <a:rPr lang="en-US" i="1" dirty="0" err="1" smtClean="0"/>
              <a:t>Ceratium</a:t>
            </a: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1" t="15024" r="19719"/>
          <a:stretch/>
        </p:blipFill>
        <p:spPr>
          <a:xfrm>
            <a:off x="4802040" y="2403847"/>
            <a:ext cx="3116688" cy="2901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82" y="2590109"/>
            <a:ext cx="3097837" cy="2437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107582" y="6315061"/>
            <a:ext cx="63898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First picture: </a:t>
            </a:r>
            <a:r>
              <a:rPr lang="en-US" sz="1100" dirty="0" smtClean="0"/>
              <a:t>Download </a:t>
            </a:r>
            <a:r>
              <a:rPr lang="en-US" sz="1100" dirty="0"/>
              <a:t>for free at </a:t>
            </a:r>
            <a:r>
              <a:rPr lang="en-US" sz="1100" u="sng" dirty="0">
                <a:hlinkClick r:id="rId4"/>
              </a:rPr>
              <a:t>http://cnx.org/contents/185cbf87-c72e-48f5-b51e-f14f21b5eabd@10.61</a:t>
            </a:r>
            <a:r>
              <a:rPr lang="en-US" sz="1100" dirty="0"/>
              <a:t> </a:t>
            </a:r>
          </a:p>
          <a:p>
            <a:r>
              <a:rPr lang="en-US" sz="1100" b="1" dirty="0" smtClean="0"/>
              <a:t>Second picture: c</a:t>
            </a:r>
            <a:r>
              <a:rPr lang="en-US" sz="1100" dirty="0" smtClean="0"/>
              <a:t>aption</a:t>
            </a:r>
            <a:r>
              <a:rPr lang="en-US" sz="1100" dirty="0"/>
              <a:t>: </a:t>
            </a:r>
            <a:r>
              <a:rPr lang="en-US" sz="1100" i="1" u="sng" dirty="0" err="1">
                <a:hlinkClick r:id="rId5"/>
              </a:rPr>
              <a:t>Ceratium</a:t>
            </a:r>
            <a:r>
              <a:rPr lang="en-US" sz="1100" u="sng" dirty="0">
                <a:hlinkClick r:id="rId5"/>
              </a:rPr>
              <a:t> sp. (</a:t>
            </a:r>
            <a:r>
              <a:rPr lang="en-US" sz="1100" u="sng" dirty="0" err="1">
                <a:hlinkClick r:id="rId5"/>
              </a:rPr>
              <a:t>Dinophyta</a:t>
            </a:r>
            <a:r>
              <a:rPr lang="en-US" sz="1100" u="sng" dirty="0">
                <a:hlinkClick r:id="rId5"/>
              </a:rPr>
              <a:t>)</a:t>
            </a:r>
            <a:r>
              <a:rPr lang="en-US" sz="1100" i="1" dirty="0"/>
              <a:t> </a:t>
            </a:r>
            <a:r>
              <a:rPr lang="en-US" sz="1100" dirty="0"/>
              <a:t>(c) </a:t>
            </a:r>
            <a:r>
              <a:rPr lang="en-US" sz="1100" dirty="0" err="1"/>
              <a:t>Keisotyo</a:t>
            </a:r>
            <a:r>
              <a:rPr lang="en-US" sz="1100" dirty="0"/>
              <a:t>, </a:t>
            </a:r>
            <a:r>
              <a:rPr lang="en-US" sz="1100" u="sng" dirty="0">
                <a:hlinkClick r:id="rId6"/>
              </a:rPr>
              <a:t>CC BY-SA 3.0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38865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14651"/>
            <a:ext cx="7886700" cy="4962312"/>
          </a:xfrm>
        </p:spPr>
        <p:txBody>
          <a:bodyPr/>
          <a:lstStyle/>
          <a:p>
            <a:r>
              <a:rPr lang="en-US" i="1" dirty="0" smtClean="0"/>
              <a:t>Plasmodium</a:t>
            </a:r>
            <a:r>
              <a:rPr lang="en-US" dirty="0" smtClean="0"/>
              <a:t> </a:t>
            </a:r>
            <a:r>
              <a:rPr lang="en-US" dirty="0" smtClean="0"/>
              <a:t>(causes malaria)</a:t>
            </a:r>
          </a:p>
          <a:p>
            <a:pPr lvl="2"/>
            <a:r>
              <a:rPr lang="en-US" dirty="0" smtClean="0"/>
              <a:t>Complex life cycle in the mosquito and human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526" y="2597304"/>
            <a:ext cx="4906573" cy="3285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98490" y="6414931"/>
            <a:ext cx="78422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caption: </a:t>
            </a:r>
            <a:r>
              <a:rPr lang="en-US" sz="1100" u="sng">
                <a:hlinkClick r:id="rId3"/>
              </a:rPr>
              <a:t>Immature and mature trophozoites of the Plasmodium vivax parasite PHIL 2720 lores</a:t>
            </a:r>
            <a:r>
              <a:rPr lang="en-US" sz="1100"/>
              <a:t> (c) CDC/ Dr. Mae Melvin, </a:t>
            </a:r>
            <a:r>
              <a:rPr lang="en-US" sz="1100" u="sng">
                <a:hlinkClick r:id="rId4"/>
              </a:rPr>
              <a:t>Public domain</a:t>
            </a:r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278122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6"/>
          <p:cNvSpPr>
            <a:spLocks noGrp="1"/>
          </p:cNvSpPr>
          <p:nvPr>
            <p:ph sz="half" idx="2"/>
          </p:nvPr>
        </p:nvSpPr>
        <p:spPr>
          <a:xfrm>
            <a:off x="533400" y="1524000"/>
            <a:ext cx="7924800" cy="4525963"/>
          </a:xfrm>
        </p:spPr>
        <p:txBody>
          <a:bodyPr/>
          <a:lstStyle/>
          <a:p>
            <a:pPr eaLnBrk="1" hangingPunct="1"/>
            <a:r>
              <a:rPr lang="en-US" altLang="en-US" smtClean="0"/>
              <a:t>Vaccines are still needed against many diseases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Vaccines that are available need to be administered </a:t>
            </a:r>
          </a:p>
          <a:p>
            <a:pPr lvl="2" eaLnBrk="1" hangingPunct="1"/>
            <a:r>
              <a:rPr lang="en-US" altLang="en-US" smtClean="0"/>
              <a:t>There are people that are choosing not to vaccinate……could potentially create scary scenario in future</a:t>
            </a:r>
          </a:p>
        </p:txBody>
      </p:sp>
    </p:spTree>
    <p:extLst>
      <p:ext uri="{BB962C8B-B14F-4D97-AF65-F5344CB8AC3E}">
        <p14:creationId xmlns:p14="http://schemas.microsoft.com/office/powerpoint/2010/main" val="310817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457200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Misconceptions about Vaccines</a:t>
            </a:r>
          </a:p>
        </p:txBody>
      </p:sp>
      <p:sp>
        <p:nvSpPr>
          <p:cNvPr id="49155" name="Content Placeholder 5"/>
          <p:cNvSpPr>
            <a:spLocks noGrp="1"/>
          </p:cNvSpPr>
          <p:nvPr>
            <p:ph idx="1"/>
          </p:nvPr>
        </p:nvSpPr>
        <p:spPr>
          <a:xfrm>
            <a:off x="266700" y="762000"/>
            <a:ext cx="8686800" cy="5283958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2000" dirty="0" smtClean="0"/>
              <a:t>“Diseases had already begun to disappear before vaccines were introduced, because of better hygiene and sanitation.”</a:t>
            </a:r>
          </a:p>
          <a:p>
            <a:r>
              <a:rPr lang="en-US" altLang="en-US" sz="2000" dirty="0" smtClean="0"/>
              <a:t>“The majority of people who get the disease have been vaccinated.”</a:t>
            </a:r>
          </a:p>
          <a:p>
            <a:r>
              <a:rPr lang="en-US" altLang="en-US" sz="2000" dirty="0" smtClean="0"/>
              <a:t>“Vaccines cause harmful side effects, illnesses, and even death – not to mention possible long-term effects we don’t even know about.”</a:t>
            </a:r>
          </a:p>
          <a:p>
            <a:r>
              <a:rPr lang="en-US" altLang="en-US" sz="2000" dirty="0" smtClean="0"/>
              <a:t>“Vaccine-preventable diseases have been virtually eliminated from my country, so there is no need for my child to be vaccinated.”</a:t>
            </a:r>
          </a:p>
          <a:p>
            <a:r>
              <a:rPr lang="en-US" altLang="en-US" sz="2000" dirty="0" smtClean="0"/>
              <a:t>“Giving a child multiple vaccinations for different disease at the same time increases the risk of harmful side effects and can overload the immune system.”</a:t>
            </a:r>
          </a:p>
          <a:p>
            <a:r>
              <a:rPr lang="en-US" altLang="en-US" sz="2000" dirty="0" smtClean="0"/>
              <a:t>“Vaccines introduce foreign DNA into our cells therefore changing us.”</a:t>
            </a:r>
          </a:p>
          <a:p>
            <a:endParaRPr lang="en-US" altLang="en-US" sz="2000" dirty="0" smtClean="0"/>
          </a:p>
          <a:p>
            <a:r>
              <a:rPr lang="en-US" altLang="en-US" sz="2000" dirty="0" smtClean="0"/>
              <a:t>Many of these misconceptions arise due to various reasons:</a:t>
            </a:r>
          </a:p>
          <a:p>
            <a:pPr lvl="2"/>
            <a:r>
              <a:rPr lang="en-US" altLang="en-US" sz="1900" dirty="0" smtClean="0"/>
              <a:t>Lack of knowledge of how the immune system works</a:t>
            </a:r>
          </a:p>
          <a:p>
            <a:pPr lvl="2"/>
            <a:r>
              <a:rPr lang="en-US" altLang="en-US" sz="1900" dirty="0" smtClean="0"/>
              <a:t>Lack of knowledge that every living thing (including things we eat) have DNA</a:t>
            </a:r>
          </a:p>
          <a:p>
            <a:pPr lvl="2"/>
            <a:r>
              <a:rPr lang="en-US" altLang="en-US" sz="1900" dirty="0" smtClean="0"/>
              <a:t>Lack of knowledge of how vaccines are made</a:t>
            </a:r>
          </a:p>
          <a:p>
            <a:pPr lvl="2"/>
            <a:r>
              <a:rPr lang="en-US" altLang="en-US" sz="1900" dirty="0" smtClean="0"/>
              <a:t>Lack of knowledge of the ingredients  (i.e. assuming all mercury is the same)</a:t>
            </a:r>
          </a:p>
          <a:p>
            <a:pPr lvl="2"/>
            <a:r>
              <a:rPr lang="en-US" altLang="en-US" sz="1900" dirty="0" smtClean="0"/>
              <a:t>Lack of knowing anyone in their family who has died of one of these diseases</a:t>
            </a:r>
          </a:p>
          <a:p>
            <a:pPr lvl="3"/>
            <a:r>
              <a:rPr lang="en-US" altLang="en-US" sz="1900" dirty="0" smtClean="0"/>
              <a:t>Thanks to vaccinating!!!!!!!!!!!!!!!!!!!!</a:t>
            </a:r>
          </a:p>
          <a:p>
            <a:pPr lvl="2"/>
            <a:endParaRPr lang="en-US" altLang="en-US" sz="1900" dirty="0" smtClean="0"/>
          </a:p>
          <a:p>
            <a:endParaRPr lang="en-US" altLang="en-US" sz="1900" dirty="0" smtClean="0"/>
          </a:p>
          <a:p>
            <a:endParaRPr lang="en-US" altLang="en-US" sz="2000" dirty="0" smtClean="0"/>
          </a:p>
          <a:p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5135739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15888"/>
            <a:ext cx="6934200" cy="6415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16359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610600" cy="5897563"/>
          </a:xfrm>
        </p:spPr>
        <p:txBody>
          <a:bodyPr>
            <a:normAutofit lnSpcReduction="10000"/>
          </a:bodyPr>
          <a:lstStyle/>
          <a:p>
            <a:r>
              <a:rPr lang="en-US" altLang="en-US" sz="1400" smtClean="0"/>
              <a:t>Smallpox</a:t>
            </a:r>
          </a:p>
          <a:p>
            <a:pPr lvl="2"/>
            <a:r>
              <a:rPr lang="en-US" altLang="en-US" sz="1400" smtClean="0"/>
              <a:t>Variola virus</a:t>
            </a:r>
          </a:p>
          <a:p>
            <a:pPr lvl="2"/>
            <a:r>
              <a:rPr lang="en-US" altLang="en-US" sz="1400" smtClean="0"/>
              <a:t>Highly contagious, causes rash and flur like symptoms</a:t>
            </a:r>
          </a:p>
          <a:p>
            <a:pPr lvl="2"/>
            <a:r>
              <a:rPr lang="en-US" altLang="en-US" sz="1400" smtClean="0"/>
              <a:t>Kills about 30% of people infected</a:t>
            </a:r>
          </a:p>
          <a:p>
            <a:pPr lvl="2"/>
            <a:r>
              <a:rPr lang="en-US" altLang="en-US" sz="1400" smtClean="0"/>
              <a:t>Leaves scars, can cause blindness</a:t>
            </a:r>
          </a:p>
          <a:p>
            <a:r>
              <a:rPr lang="en-US" altLang="en-US" sz="1400" smtClean="0"/>
              <a:t>Polio</a:t>
            </a:r>
          </a:p>
          <a:p>
            <a:pPr lvl="2"/>
            <a:r>
              <a:rPr lang="en-US" altLang="en-US" sz="1400" smtClean="0"/>
              <a:t>Poliovirus</a:t>
            </a:r>
          </a:p>
          <a:p>
            <a:pPr lvl="2"/>
            <a:r>
              <a:rPr lang="en-US" altLang="en-US" sz="1400" smtClean="0"/>
              <a:t>Highly contagious, Fever, flu like symptoms, vomiting</a:t>
            </a:r>
          </a:p>
          <a:p>
            <a:pPr lvl="2"/>
            <a:r>
              <a:rPr lang="en-US" altLang="en-US" sz="1400" smtClean="0"/>
              <a:t>Can cause paralysis, muscle weakness in those that survive</a:t>
            </a:r>
          </a:p>
          <a:p>
            <a:pPr lvl="4"/>
            <a:r>
              <a:rPr lang="en-US" altLang="en-US" sz="1400" smtClean="0"/>
              <a:t>10% of children who are infected could die due to respiratory muscle weakness</a:t>
            </a:r>
          </a:p>
          <a:p>
            <a:r>
              <a:rPr lang="en-US" altLang="en-US" sz="1400" smtClean="0"/>
              <a:t>Measles</a:t>
            </a:r>
          </a:p>
          <a:p>
            <a:pPr lvl="2"/>
            <a:r>
              <a:rPr lang="en-US" altLang="en-US" sz="1400" smtClean="0"/>
              <a:t>Measles virus</a:t>
            </a:r>
          </a:p>
          <a:p>
            <a:pPr lvl="2"/>
            <a:r>
              <a:rPr lang="en-US" altLang="en-US" sz="1400" smtClean="0"/>
              <a:t>Highly contagious, Fever, rash, cough, runny nose</a:t>
            </a:r>
          </a:p>
          <a:p>
            <a:pPr lvl="2"/>
            <a:r>
              <a:rPr lang="en-US" altLang="en-US" sz="1400" smtClean="0"/>
              <a:t>Can lead to pneumonia, infertility</a:t>
            </a:r>
          </a:p>
          <a:p>
            <a:pPr lvl="2"/>
            <a:r>
              <a:rPr lang="en-US" altLang="en-US" sz="1400" smtClean="0"/>
              <a:t>1 out of 1000 cases in children can lead to encephalitis, death rates higher in adults</a:t>
            </a:r>
          </a:p>
          <a:p>
            <a:r>
              <a:rPr lang="en-US" altLang="en-US" sz="1400" smtClean="0"/>
              <a:t>Whooping cough</a:t>
            </a:r>
          </a:p>
          <a:p>
            <a:pPr lvl="2"/>
            <a:r>
              <a:rPr lang="en-US" altLang="en-US" sz="1400" smtClean="0"/>
              <a:t>Caused by bacteria, </a:t>
            </a:r>
            <a:r>
              <a:rPr lang="en-US" altLang="en-US" sz="1400" i="1" smtClean="0"/>
              <a:t>Bordetella pertussis</a:t>
            </a:r>
          </a:p>
          <a:p>
            <a:pPr lvl="2"/>
            <a:r>
              <a:rPr lang="en-US" altLang="en-US" sz="1400" smtClean="0"/>
              <a:t>Highly contagious, Fever, cough</a:t>
            </a:r>
          </a:p>
          <a:p>
            <a:r>
              <a:rPr lang="en-US" altLang="en-US" sz="1400" smtClean="0"/>
              <a:t>Diptheria</a:t>
            </a:r>
          </a:p>
          <a:p>
            <a:pPr lvl="2"/>
            <a:r>
              <a:rPr lang="en-US" altLang="en-US" sz="1400" smtClean="0"/>
              <a:t>Caused by bacteria, Corynebacterium diptheriae</a:t>
            </a:r>
          </a:p>
          <a:p>
            <a:pPr lvl="2"/>
            <a:r>
              <a:rPr lang="en-US" altLang="en-US" sz="1400" smtClean="0"/>
              <a:t>Highly contagious, Difficulty breathing, heart failure, paralysis</a:t>
            </a:r>
          </a:p>
          <a:p>
            <a:pPr lvl="2"/>
            <a:r>
              <a:rPr lang="en-US" altLang="en-US" sz="1400" smtClean="0"/>
              <a:t>Even if you don’t have symptoms, you are contagious</a:t>
            </a:r>
          </a:p>
          <a:p>
            <a:pPr lvl="2"/>
            <a:r>
              <a:rPr lang="en-US" altLang="en-US" sz="1400" smtClean="0"/>
              <a:t>20% death rate in children, 10% in adults</a:t>
            </a:r>
          </a:p>
          <a:p>
            <a:pPr lvl="2"/>
            <a:endParaRPr lang="en-US" altLang="en-US" sz="1400" smtClean="0"/>
          </a:p>
          <a:p>
            <a:pPr lvl="2"/>
            <a:endParaRPr lang="en-US" altLang="en-US" sz="1400" smtClean="0"/>
          </a:p>
          <a:p>
            <a:endParaRPr lang="en-US" altLang="en-US" sz="1400" smtClean="0"/>
          </a:p>
          <a:p>
            <a:pPr lvl="2"/>
            <a:endParaRPr lang="en-US" altLang="en-US" sz="1400" smtClean="0"/>
          </a:p>
          <a:p>
            <a:pPr lvl="2"/>
            <a:endParaRPr lang="en-US" altLang="en-US" sz="1400" smtClean="0"/>
          </a:p>
          <a:p>
            <a:pPr lvl="2"/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3990801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4626" y="160410"/>
            <a:ext cx="7886700" cy="1325563"/>
          </a:xfrm>
        </p:spPr>
        <p:txBody>
          <a:bodyPr/>
          <a:lstStyle/>
          <a:p>
            <a:r>
              <a:rPr lang="en-US" dirty="0" smtClean="0"/>
              <a:t>Virus Morphology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78524" y="1485973"/>
            <a:ext cx="8310634" cy="4351338"/>
          </a:xfrm>
        </p:spPr>
        <p:txBody>
          <a:bodyPr/>
          <a:lstStyle/>
          <a:p>
            <a:r>
              <a:rPr lang="en-US" dirty="0" smtClean="0"/>
              <a:t>Each </a:t>
            </a:r>
            <a:r>
              <a:rPr lang="en-US" dirty="0" err="1" smtClean="0"/>
              <a:t>virion</a:t>
            </a:r>
            <a:r>
              <a:rPr lang="en-US" dirty="0" smtClean="0"/>
              <a:t> has:</a:t>
            </a:r>
          </a:p>
          <a:p>
            <a:pPr lvl="2"/>
            <a:r>
              <a:rPr lang="en-US" dirty="0" smtClean="0"/>
              <a:t>Nucleic acid: might be DNA or RNA, double stranded or single stranded</a:t>
            </a:r>
          </a:p>
          <a:p>
            <a:pPr lvl="2"/>
            <a:r>
              <a:rPr lang="en-US" dirty="0" smtClean="0"/>
              <a:t>Protein capsid</a:t>
            </a:r>
            <a:endParaRPr lang="en-US" dirty="0"/>
          </a:p>
          <a:p>
            <a:r>
              <a:rPr lang="en-US" dirty="0" smtClean="0"/>
              <a:t>Some virions also have an “envelope” that is similar to a cell membrane.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587" y="3753134"/>
            <a:ext cx="4022705" cy="2924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3"/>
          <p:cNvSpPr txBox="1"/>
          <p:nvPr/>
        </p:nvSpPr>
        <p:spPr>
          <a:xfrm>
            <a:off x="164626" y="6461780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91484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40687"/>
          <a:stretch/>
        </p:blipFill>
        <p:spPr>
          <a:xfrm>
            <a:off x="1814654" y="223837"/>
            <a:ext cx="4954635" cy="64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4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2466" y="194305"/>
            <a:ext cx="8110834" cy="1291596"/>
          </a:xfrm>
        </p:spPr>
        <p:txBody>
          <a:bodyPr/>
          <a:lstStyle/>
          <a:p>
            <a:r>
              <a:rPr lang="en-US" dirty="0" smtClean="0"/>
              <a:t>Bacteriophage T4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" t="13476" r="47280" b="679"/>
          <a:stretch/>
        </p:blipFill>
        <p:spPr>
          <a:xfrm>
            <a:off x="4567883" y="1265006"/>
            <a:ext cx="4102100" cy="4911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ontent Placeholder 4"/>
          <p:cNvSpPr>
            <a:spLocks noGrp="1"/>
          </p:cNvSpPr>
          <p:nvPr>
            <p:ph sz="half" idx="1"/>
          </p:nvPr>
        </p:nvSpPr>
        <p:spPr>
          <a:xfrm>
            <a:off x="635000" y="1825625"/>
            <a:ext cx="3276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Bacteriophages infect bacteria</a:t>
            </a:r>
          </a:p>
          <a:p>
            <a:endParaRPr lang="en-US" dirty="0" smtClean="0"/>
          </a:p>
          <a:p>
            <a:r>
              <a:rPr lang="en-US" dirty="0" smtClean="0"/>
              <a:t>Infects the bacterium, </a:t>
            </a:r>
            <a:r>
              <a:rPr lang="en-US" i="1" dirty="0" smtClean="0"/>
              <a:t>Escherichia coli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Has a DNA genome</a:t>
            </a:r>
          </a:p>
          <a:p>
            <a:endParaRPr lang="en-US" dirty="0"/>
          </a:p>
          <a:p>
            <a:r>
              <a:rPr lang="en-US" dirty="0" smtClean="0"/>
              <a:t>Has been studied extensively</a:t>
            </a:r>
          </a:p>
        </p:txBody>
      </p:sp>
      <p:sp>
        <p:nvSpPr>
          <p:cNvPr id="6" name="TextBox 3"/>
          <p:cNvSpPr txBox="1"/>
          <p:nvPr/>
        </p:nvSpPr>
        <p:spPr>
          <a:xfrm>
            <a:off x="164626" y="6461780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4346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2466" y="194305"/>
            <a:ext cx="8110834" cy="1291596"/>
          </a:xfrm>
        </p:spPr>
        <p:txBody>
          <a:bodyPr/>
          <a:lstStyle/>
          <a:p>
            <a:r>
              <a:rPr lang="en-US" dirty="0" smtClean="0"/>
              <a:t>Adenovirus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80" t="7126" r="1296" b="50259"/>
          <a:stretch/>
        </p:blipFill>
        <p:spPr>
          <a:xfrm>
            <a:off x="4264767" y="1485901"/>
            <a:ext cx="4476898" cy="3171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ontent Placeholder 4"/>
          <p:cNvSpPr>
            <a:spLocks noGrp="1"/>
          </p:cNvSpPr>
          <p:nvPr>
            <p:ph sz="half" idx="1"/>
          </p:nvPr>
        </p:nvSpPr>
        <p:spPr>
          <a:xfrm>
            <a:off x="635000" y="1825625"/>
            <a:ext cx="3276600" cy="4351338"/>
          </a:xfrm>
        </p:spPr>
        <p:txBody>
          <a:bodyPr/>
          <a:lstStyle/>
          <a:p>
            <a:r>
              <a:rPr lang="en-US" dirty="0" smtClean="0"/>
              <a:t>Infects the human respiratory tract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Is non-enveloped</a:t>
            </a:r>
          </a:p>
          <a:p>
            <a:endParaRPr lang="en-US" dirty="0"/>
          </a:p>
          <a:p>
            <a:r>
              <a:rPr lang="en-US" sz="2400" dirty="0" smtClean="0"/>
              <a:t>Other non-enveloped viruses include poliovirus, human papillomavirus, and hepatitis A virus.</a:t>
            </a:r>
          </a:p>
        </p:txBody>
      </p:sp>
      <p:sp>
        <p:nvSpPr>
          <p:cNvPr id="6" name="TextBox 3"/>
          <p:cNvSpPr txBox="1"/>
          <p:nvPr/>
        </p:nvSpPr>
        <p:spPr>
          <a:xfrm>
            <a:off x="164626" y="6461780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88174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816</TotalTime>
  <Words>2120</Words>
  <Application>Microsoft Office PowerPoint</Application>
  <PresentationFormat>On-screen Show (4:3)</PresentationFormat>
  <Paragraphs>322</Paragraphs>
  <Slides>55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3" baseType="lpstr">
      <vt:lpstr>ＭＳ Ｐゴシック</vt:lpstr>
      <vt:lpstr>Arial</vt:lpstr>
      <vt:lpstr>Calibri</vt:lpstr>
      <vt:lpstr>Calibri Light</vt:lpstr>
      <vt:lpstr>Comic Sans MS</vt:lpstr>
      <vt:lpstr>Times</vt:lpstr>
      <vt:lpstr>Wingdings</vt:lpstr>
      <vt:lpstr>Office Theme</vt:lpstr>
      <vt:lpstr>Chapter 21 – 23 Viruses, Bacteria, Protists</vt:lpstr>
      <vt:lpstr>PowerPoint Presentation</vt:lpstr>
      <vt:lpstr>PowerPoint Presentation</vt:lpstr>
      <vt:lpstr>PowerPoint Presentation</vt:lpstr>
      <vt:lpstr>PowerPoint Presentation</vt:lpstr>
      <vt:lpstr>Virus Morphology</vt:lpstr>
      <vt:lpstr>PowerPoint Presentation</vt:lpstr>
      <vt:lpstr>Bacteriophage T4</vt:lpstr>
      <vt:lpstr>Adenovirus</vt:lpstr>
      <vt:lpstr>HIV Retrovirus</vt:lpstr>
      <vt:lpstr>Viruses Have Genomes</vt:lpstr>
      <vt:lpstr>Flu Attack! How a Virus Invades Your Body</vt:lpstr>
      <vt:lpstr>Cytopathic Effects</vt:lpstr>
      <vt:lpstr>Steps of Virus Infections</vt:lpstr>
      <vt:lpstr>PowerPoint Presentation</vt:lpstr>
      <vt:lpstr>Bacteriophages</vt:lpstr>
      <vt:lpstr>PowerPoint Presentation</vt:lpstr>
      <vt:lpstr>Animal Viruses</vt:lpstr>
      <vt:lpstr>Varicella-zoster (chickenpox virus)</vt:lpstr>
      <vt:lpstr>HPV</vt:lpstr>
      <vt:lpstr>Plant Viruses</vt:lpstr>
      <vt:lpstr>PowerPoint Presentation</vt:lpstr>
      <vt:lpstr>Antibiotics designed to kill bacteria will not eliminate viruses.  However, there are some antiviral drugs that are for controlling, but not curing, diseases.</vt:lpstr>
      <vt:lpstr>PowerPoint Presentation</vt:lpstr>
      <vt:lpstr>PowerPoint Presentation</vt:lpstr>
      <vt:lpstr>Prions:  Proteinaceous Infectious Particles</vt:lpstr>
      <vt:lpstr>PowerPoint Presentation</vt:lpstr>
      <vt:lpstr>Prokaryotic Diversity</vt:lpstr>
      <vt:lpstr>PowerPoint Presentation</vt:lpstr>
      <vt:lpstr>Basic bacterial shapes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Human Bacterial Disease</vt:lpstr>
      <vt:lpstr>Beneficial Prokaryotes</vt:lpstr>
      <vt:lpstr>PowerPoint Presentation</vt:lpstr>
      <vt:lpstr>PowerPoint Presentation</vt:lpstr>
      <vt:lpstr>Protist Diversity</vt:lpstr>
      <vt:lpstr>Characteristics of Protists</vt:lpstr>
      <vt:lpstr>Characteristics of Protists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Misconceptions about Vaccines</vt:lpstr>
      <vt:lpstr>PowerPoint Presentation</vt:lpstr>
      <vt:lpstr>PowerPoint Presentation</vt:lpstr>
    </vt:vector>
  </TitlesOfParts>
  <Company>Indian River State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</dc:title>
  <dc:creator>Jennifer Capers</dc:creator>
  <cp:lastModifiedBy>Jamey Capers</cp:lastModifiedBy>
  <cp:revision>91</cp:revision>
  <dcterms:created xsi:type="dcterms:W3CDTF">2016-05-25T20:39:40Z</dcterms:created>
  <dcterms:modified xsi:type="dcterms:W3CDTF">2020-02-15T23:14:14Z</dcterms:modified>
</cp:coreProperties>
</file>