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76" r:id="rId7"/>
    <p:sldId id="281" r:id="rId8"/>
    <p:sldId id="293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291C-F7BF-4F86-A861-1703CFEC047A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1565-1B1B-4BE6-AD1E-DA5F8BECE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CA7E-8879-4BBB-B1D4-DD7449FE5B69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BD13-0EBC-46F9-892D-37E46677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7FD2-5260-40E8-BFBF-4147BE30405B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FE2B-56F3-4F71-881A-20F3B4EC0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7062-D231-47AF-94D0-6C86DA2D2DE4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BC53-3CCB-4628-9C58-5BA76B220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8055-5E2F-46D8-A8E6-3E378DCF10AA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F185-732F-4A49-99D9-BB8F5CECF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06EA-83BD-4FE1-92ED-2355EC6A286F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2800-28FD-4222-8675-0220BC1B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9485-DA32-46F1-9EE1-DDA2B2AF195C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1379-31A4-4D93-B049-F985C0D61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6E7A-CFF3-4779-9E3B-814C75D533FB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4126-A2BB-4615-8AE2-CE14FAF97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B820-6938-4E08-A183-DCF9A13B0B01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9963-2615-4B95-B85C-7136A4629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50B6-C104-42A2-A260-7BECF59A418E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D277-A1E3-4879-BCEF-C02427B69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EB0D-08EE-4AE2-9F94-725DA0EE6702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1D00-45F5-48AB-A1FC-B0B8C2BF3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BCE0B4-0F84-42F1-AB3A-1CB7A5675750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4CC42D-FECB-488D-9707-AAACBB2CC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7" r:id="rId5"/>
    <p:sldLayoutId id="2147483692" r:id="rId6"/>
    <p:sldLayoutId id="2147483691" r:id="rId7"/>
    <p:sldLayoutId id="2147483698" r:id="rId8"/>
    <p:sldLayoutId id="2147483699" r:id="rId9"/>
    <p:sldLayoutId id="2147483690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a/Nur0150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Annelids, </a:t>
            </a:r>
            <a:r>
              <a:rPr dirty="0"/>
              <a:t/>
            </a:r>
            <a:br>
              <a:rPr dirty="0"/>
            </a:br>
            <a:r>
              <a:rPr lang="en-US" dirty="0" err="1" smtClean="0"/>
              <a:t>Molluscs</a:t>
            </a:r>
            <a:endParaRPr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en-US" smtClean="0"/>
              <a:t>BSC 2011L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Mollusca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Polyplacophora</a:t>
            </a:r>
          </a:p>
          <a:p>
            <a:pPr lvl="1" eaLnBrk="1" hangingPunct="1"/>
            <a:r>
              <a:rPr lang="en-US" smtClean="0"/>
              <a:t>“many plated”</a:t>
            </a:r>
          </a:p>
          <a:p>
            <a:pPr lvl="1" eaLnBrk="1" hangingPunct="1"/>
            <a:r>
              <a:rPr lang="en-US" smtClean="0"/>
              <a:t>Chitins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813" t="29687" r="28125" b="34896"/>
          <a:stretch/>
        </p:blipFill>
        <p:spPr bwMode="auto">
          <a:xfrm>
            <a:off x="3581400" y="3172651"/>
            <a:ext cx="4343400" cy="295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27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Mollusca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Gastropoda</a:t>
            </a:r>
          </a:p>
          <a:p>
            <a:pPr lvl="1" eaLnBrk="1" hangingPunct="1"/>
            <a:r>
              <a:rPr lang="en-US" smtClean="0"/>
              <a:t>“stomach foot: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7412" name="Picture 2" descr="http://homepage.uab.edu/acnnnghm/BY255L/BY255LImages/BY255LImages-Mollusca/WhelkEggCas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149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Mollusca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Bivalvia</a:t>
            </a:r>
          </a:p>
          <a:p>
            <a:pPr eaLnBrk="1" hangingPunct="1"/>
            <a:endParaRPr lang="en-US" smtClean="0"/>
          </a:p>
        </p:txBody>
      </p:sp>
      <p:pic>
        <p:nvPicPr>
          <p:cNvPr id="18436" name="Picture 2" descr="http://www.ph7foodingredients.com/animations/anim_bivalv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5524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55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Mollusca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Cephalopoda</a:t>
            </a:r>
          </a:p>
          <a:p>
            <a:pPr lvl="1" eaLnBrk="1" hangingPunct="1"/>
            <a:r>
              <a:rPr lang="en-US" smtClean="0"/>
              <a:t>“Head-foot”</a:t>
            </a:r>
          </a:p>
        </p:txBody>
      </p:sp>
      <p:pic>
        <p:nvPicPr>
          <p:cNvPr id="19460" name="Picture 2" descr="http://chemistry.csudh.edu/faculty/jim/cozaugo4-600/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381635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msnbcmedia3.msn.com/j/MSNBC/Components/Photo/_new/090923-giant-squid-vmed-930a.wid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01775"/>
            <a:ext cx="35242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293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Mollusca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dirty="0" err="1" smtClean="0"/>
              <a:t>Bivalvia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Animal:		Clam</a:t>
            </a:r>
          </a:p>
          <a:p>
            <a:r>
              <a:rPr lang="en-US" sz="1800" dirty="0" smtClean="0"/>
              <a:t>Symmetry:		bilateral</a:t>
            </a:r>
          </a:p>
          <a:p>
            <a:r>
              <a:rPr lang="en-US" sz="1800" dirty="0" smtClean="0"/>
              <a:t>Body cavity:		</a:t>
            </a:r>
            <a:r>
              <a:rPr lang="en-US" sz="1800" dirty="0" err="1" smtClean="0"/>
              <a:t>coelomate</a:t>
            </a:r>
            <a:r>
              <a:rPr lang="en-US" sz="1800" dirty="0" smtClean="0"/>
              <a:t> – </a:t>
            </a:r>
            <a:r>
              <a:rPr lang="en-US" sz="1800" dirty="0" err="1" smtClean="0"/>
              <a:t>protostome</a:t>
            </a:r>
            <a:endParaRPr lang="en-US" sz="1800" dirty="0" smtClean="0"/>
          </a:p>
          <a:p>
            <a:r>
              <a:rPr lang="en-US" sz="1800" dirty="0" smtClean="0"/>
              <a:t>Digestion:		complete, filter feeders</a:t>
            </a:r>
          </a:p>
          <a:p>
            <a:r>
              <a:rPr lang="en-US" sz="1800" dirty="0" smtClean="0"/>
              <a:t>Circulation:		open, blue blood, heart, blood vessels</a:t>
            </a:r>
          </a:p>
          <a:p>
            <a:r>
              <a:rPr lang="en-US" sz="1800" dirty="0" smtClean="0"/>
              <a:t>Segmentation:	none</a:t>
            </a:r>
          </a:p>
          <a:p>
            <a:r>
              <a:rPr lang="en-US" sz="1800" dirty="0" smtClean="0"/>
              <a:t>Appendages:		none</a:t>
            </a:r>
          </a:p>
          <a:p>
            <a:r>
              <a:rPr lang="en-US" sz="1800" dirty="0" smtClean="0"/>
              <a:t>Nervous:		3 ganglia connected by nerves</a:t>
            </a:r>
          </a:p>
          <a:p>
            <a:r>
              <a:rPr lang="en-US" sz="1800" dirty="0" smtClean="0"/>
              <a:t>Habitat:		aquatic</a:t>
            </a:r>
          </a:p>
          <a:p>
            <a:r>
              <a:rPr lang="en-US" sz="1800" dirty="0" smtClean="0"/>
              <a:t>Respiration:		gills</a:t>
            </a:r>
          </a:p>
          <a:p>
            <a:r>
              <a:rPr lang="en-US" sz="1800" dirty="0" smtClean="0"/>
              <a:t>Excretion:		</a:t>
            </a:r>
            <a:r>
              <a:rPr lang="en-US" sz="1800" dirty="0" err="1" smtClean="0"/>
              <a:t>nephridia</a:t>
            </a:r>
            <a:r>
              <a:rPr lang="en-US" sz="1800" dirty="0" smtClean="0"/>
              <a:t> in kidney</a:t>
            </a:r>
          </a:p>
          <a:p>
            <a:r>
              <a:rPr lang="en-US" sz="1800" dirty="0" smtClean="0"/>
              <a:t>Locomotion:		muscular foot</a:t>
            </a:r>
          </a:p>
          <a:p>
            <a:r>
              <a:rPr lang="en-US" sz="1800" dirty="0" smtClean="0"/>
              <a:t>Support:		shell</a:t>
            </a:r>
          </a:p>
        </p:txBody>
      </p:sp>
    </p:spTree>
    <p:extLst>
      <p:ext uri="{BB962C8B-B14F-4D97-AF65-F5344CB8AC3E}">
        <p14:creationId xmlns:p14="http://schemas.microsoft.com/office/powerpoint/2010/main" val="198180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8812"/>
          </a:xfrm>
        </p:spPr>
        <p:txBody>
          <a:bodyPr/>
          <a:lstStyle/>
          <a:p>
            <a:r>
              <a:rPr lang="en-US" dirty="0" smtClean="0"/>
              <a:t>Clam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8" y="1143000"/>
            <a:ext cx="8301037" cy="54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3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Mollusca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dirty="0" err="1" smtClean="0"/>
              <a:t>Cephalopoda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Animal:		squid</a:t>
            </a:r>
          </a:p>
          <a:p>
            <a:r>
              <a:rPr lang="en-US" sz="1800" dirty="0" smtClean="0"/>
              <a:t>Symmetry:		bilateral</a:t>
            </a:r>
          </a:p>
          <a:p>
            <a:r>
              <a:rPr lang="en-US" sz="1800" dirty="0" smtClean="0"/>
              <a:t>Body cavity:		</a:t>
            </a:r>
            <a:r>
              <a:rPr lang="en-US" sz="1800" dirty="0" err="1" smtClean="0"/>
              <a:t>coelomate</a:t>
            </a:r>
            <a:r>
              <a:rPr lang="en-US" sz="1800" dirty="0" smtClean="0"/>
              <a:t> – </a:t>
            </a:r>
            <a:r>
              <a:rPr lang="en-US" sz="1800" dirty="0" err="1" smtClean="0"/>
              <a:t>protostome</a:t>
            </a:r>
            <a:endParaRPr lang="en-US" sz="1800" dirty="0" smtClean="0"/>
          </a:p>
          <a:p>
            <a:r>
              <a:rPr lang="en-US" sz="1800" dirty="0" smtClean="0"/>
              <a:t>Digestion:		complete, beak jaws</a:t>
            </a:r>
          </a:p>
          <a:p>
            <a:r>
              <a:rPr lang="en-US" sz="1800" dirty="0" smtClean="0"/>
              <a:t>Circulation:		closed, 3 hearts</a:t>
            </a:r>
          </a:p>
          <a:p>
            <a:r>
              <a:rPr lang="en-US" sz="1800" dirty="0" smtClean="0"/>
              <a:t>Segmentation:	none</a:t>
            </a:r>
          </a:p>
          <a:p>
            <a:r>
              <a:rPr lang="en-US" sz="1800" dirty="0" smtClean="0"/>
              <a:t>Appendages:		8 arms, 2 tentacles</a:t>
            </a:r>
          </a:p>
          <a:p>
            <a:r>
              <a:rPr lang="en-US" sz="1800" dirty="0" smtClean="0"/>
              <a:t>Nervous:		brain of 3 fused ganglia, eye</a:t>
            </a:r>
          </a:p>
          <a:p>
            <a:r>
              <a:rPr lang="en-US" sz="1800" dirty="0" smtClean="0"/>
              <a:t>Habitat:		aquatic</a:t>
            </a:r>
          </a:p>
          <a:p>
            <a:r>
              <a:rPr lang="en-US" sz="1800" dirty="0" smtClean="0"/>
              <a:t>Respiration:		gills</a:t>
            </a:r>
          </a:p>
          <a:p>
            <a:r>
              <a:rPr lang="en-US" sz="1800" dirty="0" smtClean="0"/>
              <a:t>Excretion:		</a:t>
            </a:r>
            <a:r>
              <a:rPr lang="en-US" sz="1800" dirty="0" err="1" smtClean="0"/>
              <a:t>nephridia</a:t>
            </a:r>
            <a:r>
              <a:rPr lang="en-US" sz="1800" dirty="0" smtClean="0"/>
              <a:t> in kidney</a:t>
            </a:r>
          </a:p>
          <a:p>
            <a:r>
              <a:rPr lang="en-US" sz="1800" dirty="0" smtClean="0"/>
              <a:t>Locomotion:		muscular mantle, jet propulsion</a:t>
            </a:r>
          </a:p>
          <a:p>
            <a:r>
              <a:rPr lang="en-US" sz="1800" dirty="0" smtClean="0"/>
              <a:t>Support:		</a:t>
            </a:r>
            <a:r>
              <a:rPr lang="en-US" sz="1800" smtClean="0"/>
              <a:t>shell reduced to pen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097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415" r="9471" b="7868"/>
          <a:stretch/>
        </p:blipFill>
        <p:spPr>
          <a:xfrm rot="10800000">
            <a:off x="571780" y="1066800"/>
            <a:ext cx="7353020" cy="52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537825" cy="3039465"/>
          </a:xfrm>
        </p:spPr>
      </p:pic>
    </p:spTree>
    <p:extLst>
      <p:ext uri="{BB962C8B-B14F-4D97-AF65-F5344CB8AC3E}">
        <p14:creationId xmlns:p14="http://schemas.microsoft.com/office/powerpoint/2010/main" val="128965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Phylum Annelida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Segmented worms</a:t>
            </a:r>
          </a:p>
          <a:p>
            <a:r>
              <a:rPr lang="en-US" dirty="0" smtClean="0"/>
              <a:t>Circular and longitudinal muscles work against fluid filled </a:t>
            </a:r>
            <a:r>
              <a:rPr lang="en-US" dirty="0" err="1" smtClean="0"/>
              <a:t>coelom</a:t>
            </a:r>
            <a:r>
              <a:rPr lang="en-US" dirty="0" smtClean="0"/>
              <a:t> to produce changes in width and length</a:t>
            </a:r>
          </a:p>
          <a:p>
            <a:r>
              <a:rPr lang="en-US" dirty="0" smtClean="0"/>
              <a:t>Digestion – complete</a:t>
            </a:r>
          </a:p>
          <a:p>
            <a:r>
              <a:rPr lang="en-US" dirty="0" err="1" smtClean="0"/>
              <a:t>Circluation</a:t>
            </a:r>
            <a:r>
              <a:rPr lang="en-US" dirty="0" smtClean="0"/>
              <a:t> – closed (5 lateral hearts)</a:t>
            </a:r>
          </a:p>
        </p:txBody>
      </p:sp>
      <p:pic>
        <p:nvPicPr>
          <p:cNvPr id="9220" name="Picture 2" descr="H:\Figures\Chapter32\lowres\Life8e-Fig-32-13-0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3386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Phylum </a:t>
            </a:r>
            <a:r>
              <a:rPr lang="en-US" dirty="0" err="1" smtClean="0"/>
              <a:t>Annelida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467600" cy="4525963"/>
          </a:xfrm>
        </p:spPr>
        <p:txBody>
          <a:bodyPr/>
          <a:lstStyle/>
          <a:p>
            <a:r>
              <a:rPr lang="en-US" sz="2000" dirty="0" smtClean="0"/>
              <a:t>Class </a:t>
            </a:r>
            <a:r>
              <a:rPr lang="en-US" sz="2000" dirty="0" err="1" smtClean="0"/>
              <a:t>Oligiochaeta</a:t>
            </a:r>
            <a:endParaRPr lang="en-US" sz="2000" dirty="0" smtClean="0"/>
          </a:p>
          <a:p>
            <a:pPr lvl="1"/>
            <a:r>
              <a:rPr lang="en-US" sz="2000" dirty="0" smtClean="0"/>
              <a:t>Earthworms</a:t>
            </a:r>
          </a:p>
          <a:p>
            <a:pPr lvl="1"/>
            <a:r>
              <a:rPr lang="en-US" sz="2000" dirty="0" smtClean="0"/>
              <a:t>Found in soil</a:t>
            </a:r>
          </a:p>
          <a:p>
            <a:pPr lvl="1"/>
            <a:r>
              <a:rPr lang="en-US" sz="2000" dirty="0" smtClean="0"/>
              <a:t>Can reach 3 meters!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76" t="9437" r="16008" b="49916"/>
          <a:stretch/>
        </p:blipFill>
        <p:spPr>
          <a:xfrm>
            <a:off x="3581400" y="2487216"/>
            <a:ext cx="5410201" cy="4142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Phylum Annelida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Class Polychaeta</a:t>
            </a:r>
          </a:p>
          <a:p>
            <a:pPr lvl="1"/>
            <a:r>
              <a:rPr lang="en-US" smtClean="0"/>
              <a:t>Sand worms, feather dusters</a:t>
            </a:r>
          </a:p>
          <a:p>
            <a:pPr lvl="1"/>
            <a:r>
              <a:rPr lang="en-US" smtClean="0"/>
              <a:t>Almost all marine</a:t>
            </a:r>
          </a:p>
          <a:p>
            <a:pPr lvl="1"/>
            <a:r>
              <a:rPr lang="en-US" smtClean="0"/>
              <a:t>Live in substrate</a:t>
            </a:r>
          </a:p>
        </p:txBody>
      </p:sp>
      <p:pic>
        <p:nvPicPr>
          <p:cNvPr id="11268" name="Picture 2" descr="http://content2.eol.org/content/2010/01/12/12/4879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718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File:Nur015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0"/>
            <a:ext cx="3917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Phylum Annelida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Class Hirudinea</a:t>
            </a:r>
          </a:p>
          <a:p>
            <a:pPr lvl="1"/>
            <a:r>
              <a:rPr lang="en-US" smtClean="0"/>
              <a:t>Leeches</a:t>
            </a:r>
          </a:p>
          <a:p>
            <a:pPr lvl="1"/>
            <a:r>
              <a:rPr lang="en-US" smtClean="0"/>
              <a:t>“bloodsuckers”</a:t>
            </a:r>
          </a:p>
        </p:txBody>
      </p:sp>
      <p:pic>
        <p:nvPicPr>
          <p:cNvPr id="12292" name="Picture 2" descr="http://www.biopharm-leeches.com/image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95600"/>
            <a:ext cx="3543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Annelida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dirty="0" err="1" smtClean="0"/>
              <a:t>Oligiochaeta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Animal:		Earthworm</a:t>
            </a:r>
          </a:p>
          <a:p>
            <a:r>
              <a:rPr lang="en-US" sz="1800" dirty="0" smtClean="0"/>
              <a:t>Symmetry:		Bilateral</a:t>
            </a:r>
          </a:p>
          <a:p>
            <a:r>
              <a:rPr lang="en-US" sz="1800" dirty="0" smtClean="0"/>
              <a:t>Body cavity:		</a:t>
            </a:r>
            <a:r>
              <a:rPr lang="en-US" sz="1800" dirty="0" err="1" smtClean="0"/>
              <a:t>coelomate</a:t>
            </a:r>
            <a:r>
              <a:rPr lang="en-US" sz="1800" dirty="0" smtClean="0"/>
              <a:t> – </a:t>
            </a:r>
            <a:r>
              <a:rPr lang="en-US" sz="1800" dirty="0" err="1" smtClean="0"/>
              <a:t>protostome</a:t>
            </a:r>
            <a:endParaRPr lang="en-US" sz="1800" dirty="0" smtClean="0"/>
          </a:p>
          <a:p>
            <a:r>
              <a:rPr lang="en-US" sz="1800" dirty="0" smtClean="0"/>
              <a:t>Digestion:		complete – mouth, esophagus, crop, gizzard, etc</a:t>
            </a:r>
          </a:p>
          <a:p>
            <a:r>
              <a:rPr lang="en-US" sz="1800" dirty="0" smtClean="0"/>
              <a:t>Circulation:		closed, 5 hearts</a:t>
            </a:r>
          </a:p>
          <a:p>
            <a:r>
              <a:rPr lang="en-US" sz="1800" dirty="0" smtClean="0"/>
              <a:t>Segmentation:	yes</a:t>
            </a:r>
          </a:p>
          <a:p>
            <a:r>
              <a:rPr lang="en-US" sz="1800" dirty="0" smtClean="0"/>
              <a:t>Appendages:		none</a:t>
            </a:r>
          </a:p>
          <a:p>
            <a:r>
              <a:rPr lang="en-US" sz="1800" dirty="0" smtClean="0"/>
              <a:t>Nervous:		dorsal brain, ventral nerve cord</a:t>
            </a:r>
          </a:p>
          <a:p>
            <a:r>
              <a:rPr lang="en-US" sz="1800" dirty="0" smtClean="0"/>
              <a:t>Habitat:		moist soils</a:t>
            </a:r>
          </a:p>
          <a:p>
            <a:r>
              <a:rPr lang="en-US" sz="1800" dirty="0" smtClean="0"/>
              <a:t>Respiration:		diffusion through body surface</a:t>
            </a:r>
          </a:p>
          <a:p>
            <a:r>
              <a:rPr lang="en-US" sz="1800" dirty="0" smtClean="0"/>
              <a:t>Excretion:		2 lateral tubes</a:t>
            </a:r>
          </a:p>
          <a:p>
            <a:r>
              <a:rPr lang="en-US" sz="1800" dirty="0" smtClean="0"/>
              <a:t>Locomotion:		circular and longitudinal muscles, setae</a:t>
            </a:r>
          </a:p>
          <a:p>
            <a:r>
              <a:rPr lang="en-US" sz="1800" dirty="0" smtClean="0"/>
              <a:t>Support:		hydrostatic skeleton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467600" cy="735460"/>
          </a:xfrm>
        </p:spPr>
        <p:txBody>
          <a:bodyPr/>
          <a:lstStyle/>
          <a:p>
            <a:r>
              <a:rPr lang="en-US" dirty="0" smtClean="0"/>
              <a:t>Earthworm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991740"/>
            <a:ext cx="8620125" cy="5724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 Dissection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2290"/>
            <a:ext cx="8140700" cy="48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Mollusca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505200" cy="4525963"/>
          </a:xfrm>
        </p:spPr>
        <p:txBody>
          <a:bodyPr>
            <a:normAutofit fontScale="70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Mostly marine but some are freshwater and terrestrial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3 part body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Muscular foot – locomotion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Visceral mass – internal organs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Mantle – encloses visceral mass and may secrete shell</a:t>
            </a:r>
          </a:p>
          <a:p>
            <a:pPr marL="419163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Digestion – complete</a:t>
            </a:r>
          </a:p>
          <a:p>
            <a:pPr marL="419163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Circulation – open (except for cephalopods that are closed)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5364" name="Picture 2" descr="D:\Figures\Chapter32\highres\Life8e-Fig-32-15-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51704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32494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</TotalTime>
  <Words>162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Franklin Gothic Book</vt:lpstr>
      <vt:lpstr>Wingdings 2</vt:lpstr>
      <vt:lpstr>Technic</vt:lpstr>
      <vt:lpstr>Annelids,  Molluscs</vt:lpstr>
      <vt:lpstr>Phylum Annelida</vt:lpstr>
      <vt:lpstr>Phylum Annelida</vt:lpstr>
      <vt:lpstr>Phylum Annelida</vt:lpstr>
      <vt:lpstr>Phylum Annelida</vt:lpstr>
      <vt:lpstr>Phylum Annelida Class Oligiochaeta</vt:lpstr>
      <vt:lpstr>Earthworm model</vt:lpstr>
      <vt:lpstr>Earthworm Dissection</vt:lpstr>
      <vt:lpstr>Phylum Mollusca</vt:lpstr>
      <vt:lpstr>Phylum Mollusca</vt:lpstr>
      <vt:lpstr>Phylum Mollusca</vt:lpstr>
      <vt:lpstr>Phylum Mollusca</vt:lpstr>
      <vt:lpstr>Phylum Mollusca</vt:lpstr>
      <vt:lpstr>Phylum Mollusca Class Bivalvia</vt:lpstr>
      <vt:lpstr>Clam model</vt:lpstr>
      <vt:lpstr>Phylum Mollusca Class Cephalopoda</vt:lpstr>
      <vt:lpstr>PowerPoint Presentation</vt:lpstr>
      <vt:lpstr>PowerPoint Presentation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Annelids, arthropods, echinoderms</dc:title>
  <dc:creator>SLWE114</dc:creator>
  <cp:lastModifiedBy>Jamey Capers</cp:lastModifiedBy>
  <cp:revision>34</cp:revision>
  <dcterms:created xsi:type="dcterms:W3CDTF">2010-02-24T22:58:20Z</dcterms:created>
  <dcterms:modified xsi:type="dcterms:W3CDTF">2016-10-18T01:17:09Z</dcterms:modified>
</cp:coreProperties>
</file>